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86" r:id="rId5"/>
    <p:sldId id="288" r:id="rId6"/>
    <p:sldId id="289" r:id="rId7"/>
    <p:sldId id="325" r:id="rId8"/>
    <p:sldId id="327" r:id="rId9"/>
    <p:sldId id="342" r:id="rId10"/>
    <p:sldId id="331" r:id="rId11"/>
    <p:sldId id="332" r:id="rId12"/>
    <p:sldId id="336" r:id="rId13"/>
    <p:sldId id="306" r:id="rId14"/>
    <p:sldId id="313" r:id="rId15"/>
    <p:sldId id="315" r:id="rId16"/>
    <p:sldId id="316" r:id="rId17"/>
    <p:sldId id="278" r:id="rId18"/>
    <p:sldId id="343" r:id="rId19"/>
    <p:sldId id="290" r:id="rId20"/>
    <p:sldId id="326" r:id="rId21"/>
    <p:sldId id="318" r:id="rId22"/>
    <p:sldId id="319" r:id="rId23"/>
    <p:sldId id="297" r:id="rId24"/>
    <p:sldId id="307" r:id="rId25"/>
    <p:sldId id="340" r:id="rId26"/>
    <p:sldId id="299" r:id="rId27"/>
    <p:sldId id="320" r:id="rId28"/>
    <p:sldId id="330" r:id="rId29"/>
    <p:sldId id="301" r:id="rId30"/>
    <p:sldId id="321" r:id="rId31"/>
    <p:sldId id="294" r:id="rId32"/>
    <p:sldId id="298" r:id="rId33"/>
    <p:sldId id="322" r:id="rId34"/>
    <p:sldId id="291" r:id="rId3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1" autoAdjust="0"/>
    <p:restoredTop sz="87573" autoAdjust="0"/>
  </p:normalViewPr>
  <p:slideViewPr>
    <p:cSldViewPr snapToGrid="0" showGuides="1">
      <p:cViewPr>
        <p:scale>
          <a:sx n="100" d="100"/>
          <a:sy n="100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07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981214-572C-4A34-A538-68326D96048A}" type="datetime1">
              <a:rPr lang="de-DE" smtClean="0"/>
              <a:t>22.03.2023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432166-D667-4383-B839-F1433620BE4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5C6AF-95C2-4B30-B18E-326AB0058015}" type="datetime1">
              <a:rPr lang="de-DE" smtClean="0"/>
              <a:pPr/>
              <a:t>22.03.2023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34B48B0-85B2-40C4-A05A-571C99C8AB5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040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Positive trend…value counts are going down doe to political and individual measures to 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reduce CO</a:t>
            </a:r>
            <a:r>
              <a:rPr lang="en-US" sz="1200" b="1" i="0" baseline="-25000" dirty="0">
                <a:effectLst/>
                <a:latin typeface="Merriweather Web"/>
              </a:rPr>
              <a:t>2 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and air pollution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Ozone is formed mainly during intensive solar radiation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15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with ozone it is reversed due to the influence of solar radiation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235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6075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Sinus curve shape according to the position of the sun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8626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I'm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open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981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I'm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open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for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questions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213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131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particles, such as dust, dirt or smoke are large or dark enough to be seen with the naked eye and are small enough to be breathable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</a:t>
            </a:r>
            <a:r>
              <a:rPr lang="en-US" sz="1800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  generally diameters 10 micrometers and smaller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PM</a:t>
            </a:r>
            <a:r>
              <a:rPr lang="en-US" sz="1800" b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2.5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: generally diameters 2.5 micrometers and smaller.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967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014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23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6607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5854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217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can clearly see that the values have decreased over the years</a:t>
            </a:r>
            <a:endParaRPr lang="de-DE" dirty="0"/>
          </a:p>
          <a:p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here you can see how NO and NO2 add up to NOX...</a:t>
            </a:r>
          </a:p>
          <a:p>
            <a:endParaRPr lang="de-DE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next gas we consider is ozone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929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813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110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distinct</a:t>
            </a:r>
            <a:r>
              <a:rPr lang="de-DE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pattern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next gas we consider </a:t>
            </a:r>
            <a:r>
              <a:rPr lang="de-DE" sz="1200" dirty="0" err="1">
                <a:solidFill>
                  <a:schemeClr val="bg1"/>
                </a:solidFill>
              </a:rPr>
              <a:t>carbon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monoxide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516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297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217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7517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037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1908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231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35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station measures the following gases and particles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120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see that the values above a certain threshold decrease over the years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de-DE" dirty="0"/>
              <a:t>Next </a:t>
            </a:r>
            <a:r>
              <a:rPr lang="de-DE" dirty="0" err="1"/>
              <a:t>pollutants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sz="1200" dirty="0">
                <a:solidFill>
                  <a:schemeClr val="bg1"/>
                </a:solidFill>
                <a:latin typeface="Source Sans Pro Web"/>
              </a:rPr>
              <a:t>nitrogen oxides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830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can clearly see that the values have decreased over the years!</a:t>
            </a:r>
            <a:endParaRPr lang="de-DE" dirty="0"/>
          </a:p>
          <a:p>
            <a:endParaRPr lang="de-DE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next gas we consider is ozone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51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Ozone is formed mainly during intensive solar radiation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values have not decreased over the last 4 years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374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We can see, that carbon monoxide emissions have fallen sharply in recent years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7931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49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stenvergleich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2071D3-B361-4BBA-88F3-662610BABF6E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12.345 €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6.789 €</a:t>
            </a:r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für Kreise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86485-3E68-4D06-9178-D045C4E70631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25 €</a:t>
            </a:r>
          </a:p>
        </p:txBody>
      </p:sp>
      <p:sp>
        <p:nvSpPr>
          <p:cNvPr id="34" name="Textplatzhalter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Mrd.</a:t>
            </a:r>
          </a:p>
        </p:txBody>
      </p:sp>
      <p:sp>
        <p:nvSpPr>
          <p:cNvPr id="35" name="Textplatzhalter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50 €</a:t>
            </a:r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Mrd.</a:t>
            </a:r>
          </a:p>
        </p:txBody>
      </p:sp>
      <p:sp>
        <p:nvSpPr>
          <p:cNvPr id="37" name="Textplatzhalter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100 €</a:t>
            </a:r>
          </a:p>
        </p:txBody>
      </p:sp>
      <p:sp>
        <p:nvSpPr>
          <p:cNvPr id="38" name="Textplatzhalter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Mrd.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40" name="Textplatzhalter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46" name="Textplatzhalter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6" name="Bildplatzhalter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&quot;Zwei Inhalte und Beschriftun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A457A-CCB0-4DD1-AE0F-BBE7F8E5FCED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layout Wettbewerb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10E0EB-14CC-4E73-9404-C0C26AABAAED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4" name="Bildplatzhalter 11" descr="Quadrant mit Mitbewerberlogos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Mitbewerber 2</a:t>
            </a:r>
          </a:p>
          <a:p>
            <a:pPr rtl="0"/>
            <a:r>
              <a:rPr lang="de-DE" noProof="0" dirty="0"/>
              <a:t>Logo</a:t>
            </a:r>
          </a:p>
        </p:txBody>
      </p:sp>
      <p:sp>
        <p:nvSpPr>
          <p:cNvPr id="17" name="Bildplatzhalter 11" descr="Quadrant mit Mitbewerberlogos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Mitbewerber 1</a:t>
            </a:r>
          </a:p>
          <a:p>
            <a:pPr rtl="0"/>
            <a:r>
              <a:rPr lang="de-DE" noProof="0" dirty="0"/>
              <a:t>Logo</a:t>
            </a:r>
          </a:p>
        </p:txBody>
      </p:sp>
      <p:sp>
        <p:nvSpPr>
          <p:cNvPr id="18" name="Bildplatzhalter 11" descr="Quadrant mit Mitbewerberlogos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Mitbewerber 3</a:t>
            </a:r>
          </a:p>
          <a:p>
            <a:pPr rtl="0"/>
            <a:r>
              <a:rPr lang="de-DE" noProof="0" dirty="0"/>
              <a:t>Logo</a:t>
            </a:r>
          </a:p>
        </p:txBody>
      </p:sp>
      <p:sp>
        <p:nvSpPr>
          <p:cNvPr id="20" name="Bildplatzhalter 11" descr="Quadrant mit Mitbewerberlogos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Mitbewerber 4</a:t>
            </a:r>
          </a:p>
          <a:p>
            <a:pPr rtl="0"/>
            <a:r>
              <a:rPr lang="de-DE" noProof="0" dirty="0"/>
              <a:t>Logo</a:t>
            </a:r>
          </a:p>
        </p:txBody>
      </p:sp>
      <p:sp>
        <p:nvSpPr>
          <p:cNvPr id="21" name="Bildplatzhalter 11" descr="Quadrant mit Mitbewerberlogos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Mitbewerber 5</a:t>
            </a:r>
          </a:p>
          <a:p>
            <a:pPr rtl="0"/>
            <a:r>
              <a:rPr lang="de-DE" noProof="0" dirty="0"/>
              <a:t>Logo</a:t>
            </a:r>
          </a:p>
        </p:txBody>
      </p:sp>
      <p:sp>
        <p:nvSpPr>
          <p:cNvPr id="22" name="Bildplatzhalter 11" descr="Quadrant mit Mitbewerberlogos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Mitbewerber 6</a:t>
            </a:r>
          </a:p>
          <a:p>
            <a:pPr rtl="0"/>
            <a:r>
              <a:rPr lang="de-DE" noProof="0" dirty="0"/>
              <a:t>Logo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de-DE" noProof="0" dirty="0"/>
              <a:t>Teurer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de-DE" noProof="0" dirty="0"/>
              <a:t>Weniger teuer</a:t>
            </a:r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de-DE" noProof="0" dirty="0"/>
              <a:t>Weniger komfortabel</a:t>
            </a:r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de-DE" noProof="0" dirty="0"/>
              <a:t>Komfortabler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ildplatzhalter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&quot;Drei Inhalte und Beschriftun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551720-0C0F-435A-B1FF-E5A9AD96E861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Rechteck: Abgerundete Ecken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7" name="Rechteck: Abgerundete Ecken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Bildplatzhalter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Tabelle- und Diagramm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16C41F-21F4-4578-8C7F-CFFA9F63819F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9" name="Bildplatzhalter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12012-C2CC-497E-BBAA-3A7524A7E0AE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1" name="Textplatzhalter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2" name="Textplatzhalter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3" name="Textplatzhalter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20XX</a:t>
            </a:r>
          </a:p>
        </p:txBody>
      </p:sp>
      <p:sp>
        <p:nvSpPr>
          <p:cNvPr id="40" name="Textplatzhalter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Monat</a:t>
            </a:r>
          </a:p>
        </p:txBody>
      </p:sp>
      <p:sp>
        <p:nvSpPr>
          <p:cNvPr id="41" name="Textplatzhalter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20XX</a:t>
            </a:r>
          </a:p>
        </p:txBody>
      </p:sp>
      <p:sp>
        <p:nvSpPr>
          <p:cNvPr id="42" name="Textplatzhalter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Monat</a:t>
            </a:r>
          </a:p>
        </p:txBody>
      </p:sp>
      <p:sp>
        <p:nvSpPr>
          <p:cNvPr id="43" name="Textplatzhalter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20XX</a:t>
            </a:r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Monat</a:t>
            </a: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20XX</a:t>
            </a:r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Monat</a:t>
            </a: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20XX</a:t>
            </a: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Monat</a:t>
            </a:r>
          </a:p>
        </p:txBody>
      </p:sp>
      <p:sp>
        <p:nvSpPr>
          <p:cNvPr id="50" name="Bildplatzhalter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Log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97CC5C-F229-4F85-AA4B-F0DB424410D4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Team-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3FD36E-35ED-4509-B836-874F645BFD16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6" name="Textplatzhalter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0" name="Bildplatzhalter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3" name="Textplatzhalter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Bildplatzhalt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36" name="Bildplatzhalter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&quot;Team-Inhalte und Beschriftun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28AF56-A6BB-4B08-BAA3-0C035F080A97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Bildplatzhalt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45" name="Textplatzhalt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6" name="Bildplatzhalt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0" name="Textplatzhalt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51" name="Textplatzhalt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2" name="Bildplatzhalter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1" name="Textplatzhalter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72" name="Textplatzhalter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3" name="Bildplatzhalter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4" name="Textplatzhalter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75" name="Textplatzhalter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6" name="Bildplatzhalter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7" name="Textplatzhalter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78" name="Textplatzhalter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9" name="Bildplatzhalter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1" name="Bildplatzhalter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Hier Untertitel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iagramm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FF7B70-1523-4023-B69B-B1C29352038E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45" name="Textplatzhalt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0" name="Textplatzhalt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51" name="Textplatzhalt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0" name="Textplatzhalter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5" name="Textplatzhalter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7" name="Textplatzhalter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12" name="Diagrammplatzhalter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47" name="Bildplatzhalter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layout &quot;Zwei Inhalte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324C21-24E8-409E-AE15-3E9B966B7DAF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ankeschön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de-DE" noProof="0" dirty="0"/>
              <a:t>Vielen Dank!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C0A3B-5700-4EA7-9618-2DE927EBC88E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Jan </a:t>
            </a:r>
            <a:r>
              <a:rPr lang="de-DE" noProof="0" dirty="0" err="1"/>
              <a:t>Sachweh</a:t>
            </a:r>
            <a:endParaRPr lang="de-DE" noProof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Telefon: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208-555-0183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E-Mail-Adresse: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alaan@fineartschool.net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Website: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de-DE" noProof="0" dirty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es Anhang-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 rtlCol="0"/>
          <a:lstStyle>
            <a:lvl1pPr algn="ctr">
              <a:defRPr b="1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0C40C3-C9FF-4950-B355-AF3E1604F825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Kundenfeedback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D272C7-C55C-4EB8-AAB3-B12712E508AB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31" name="Textplatzhalt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32" name="Textplatzhalt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4" name="Bildplatzhalt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4" name="Textplatzhalt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45" name="Textplatzhalt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6" name="Bildplatzhalt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5" name="Bildplatzhalter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&quot;Inhalt und Beschriftun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9342B2-4588-4ED8-8A8F-3347D7196D9D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 rtlCol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&quot;Inhalte für Mobilgeräte und Beschriftung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B79B95-3242-4D8F-A4CF-071AA12CEFB9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8" name="Textplatzhalt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 dirty="0"/>
              <a:t>Abschnittstitel</a:t>
            </a:r>
          </a:p>
        </p:txBody>
      </p:sp>
      <p:sp>
        <p:nvSpPr>
          <p:cNvPr id="29" name="Textplatzhalt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2" name="Bildplatzhalter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0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3" name="Bildplatzhalter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 dirty="0"/>
              <a:t>Abschnittstitel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 noProof="0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6" name="Bildplatzhalter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de-DE" noProof="0" dirty="0"/>
              <a:t>Präsentationstitel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Hier Untertitel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C52A4C-FC8D-4665-AB8B-3CE7DC4BB583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es Kopfzeilen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6736D1-80D4-4A9E-9DA9-ACD5592355D0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0" name="Bildplatzhalter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EEE8F-C4AF-4CD1-AB56-0EB7BA0131E0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C33B65-C7F7-4353-B723-619AB90A60B4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0" name="Inhaltsplatzhalter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BDA867-8E83-4056-96D3-DF6EBF917602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4BA935-54B1-4D2F-97D2-05E13385D3C9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87CF07-7D00-4AC0-8B3F-4D2942349F1C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39" name="Titel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4C6B8-265D-42B2-A0A2-BAF6AD5E3B58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, kein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1B9513-BD08-4786-AEE1-9C23D088CF2F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itfa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 rtlCol="0"/>
          <a:lstStyle/>
          <a:p>
            <a:pPr rtl="0"/>
            <a:fld id="{D9BB3731-526F-4638-85F8-715D717FFC12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Mastertext</a:t>
            </a:r>
            <a:br>
              <a:rPr lang="de-DE" noProof="0" dirty="0"/>
            </a:br>
            <a:r>
              <a:rPr lang="de-DE" noProof="0" dirty="0"/>
              <a:t>Stile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24" name="Bildplatzhalt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5" name="Bildplatzhalt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Mastertext</a:t>
            </a:r>
            <a:br>
              <a:rPr lang="de-DE" noProof="0" dirty="0"/>
            </a:br>
            <a:r>
              <a:rPr lang="de-DE" noProof="0" dirty="0"/>
              <a:t>Stile</a:t>
            </a:r>
          </a:p>
        </p:txBody>
      </p:sp>
      <p:sp>
        <p:nvSpPr>
          <p:cNvPr id="28" name="Bildplatzhalt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9" name="Textplatzhalt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0" name="Textplatzhalt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Mastertext</a:t>
            </a:r>
            <a:br>
              <a:rPr lang="de-DE" noProof="0" dirty="0"/>
            </a:br>
            <a:r>
              <a:rPr lang="de-DE" noProof="0" dirty="0"/>
              <a:t>Stile</a:t>
            </a: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34" name="Textplatzhalt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36" name="Textplatzhalt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37" name="Textplatzhalt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de-DE" noProof="0" dirty="0"/>
              <a:t>1</a:t>
            </a:r>
          </a:p>
        </p:txBody>
      </p:sp>
      <p:sp>
        <p:nvSpPr>
          <p:cNvPr id="39" name="Bildplatzhalt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38" name="Titel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ZUM BEARBEITEN KLICKEN</a:t>
            </a:r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639EA5-6124-4862-8625-C802269F0843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für Beschriftun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876775-AEDE-4379-B32A-8E6850C10CCA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für Symbole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BEC7AE-72BE-45BA-8387-7A46D861F291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2" name="Bildplatzhalter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6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4" name="Bildplatzhalter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6" name="Bildplatzhalter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für Monito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8FB97E-F442-4514-A585-403DCCA90FB4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Bildplatzhalter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3" name="Bildplatzhalter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rtlCol="0" anchor="b" anchorCtr="0"/>
          <a:lstStyle>
            <a:lvl1pPr algn="ctr">
              <a:defRPr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F43F31-7E43-4D9E-A076-F91D43906204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7" name="Bildplatzhalt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&quot;Drei Inhalte&quot;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5F6E2-A821-401D-95BF-8C15CA8E3096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 bearbeiten</a:t>
            </a:r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21" name="Bildplatzhalter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B7CD7D2A-7BFB-4116-8CD6-DCD4C66DE94D}" type="datetime1">
              <a:rPr lang="de-DE" noProof="0" smtClean="0"/>
              <a:t>22.03.2023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de-DE" noProof="0" dirty="0"/>
              <a:t>FUSSZEILE HINZUFÜGEN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4950F5D8-22E1-4015-8661-E5B1FD28C2D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26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30.png"/><Relationship Id="rId5" Type="http://schemas.openxmlformats.org/officeDocument/2006/relationships/image" Target="../media/image47.png"/><Relationship Id="rId10" Type="http://schemas.openxmlformats.org/officeDocument/2006/relationships/image" Target="../media/image26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27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7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7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23.png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25.png"/><Relationship Id="rId10" Type="http://schemas.openxmlformats.org/officeDocument/2006/relationships/image" Target="../media/image27.jpeg"/><Relationship Id="rId4" Type="http://schemas.openxmlformats.org/officeDocument/2006/relationships/image" Target="../media/image24.png"/><Relationship Id="rId9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9" y="95347"/>
            <a:ext cx="10544175" cy="1341155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sz="4800" dirty="0" err="1"/>
              <a:t>Presentation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AIR POLLUTION</a:t>
            </a:r>
            <a:br>
              <a:rPr lang="de-DE" sz="4800" dirty="0"/>
            </a:br>
            <a:r>
              <a:rPr lang="de-DE" sz="4800" dirty="0"/>
              <a:t>on FRANKFURTER ALLEE In Berlin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2193" y="1363351"/>
            <a:ext cx="5027613" cy="45630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e-DE" dirty="0"/>
              <a:t>A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Ben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BB3C129-03A6-32B7-5518-CECF338EA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" r="703"/>
          <a:stretch/>
        </p:blipFill>
        <p:spPr>
          <a:xfrm>
            <a:off x="0" y="1819656"/>
            <a:ext cx="12192000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0572F18-23FC-C205-510A-3B4D395A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7" y="1046812"/>
            <a:ext cx="2823666" cy="2353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D1D85AF-F2E5-5C76-F128-03170BA75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994" y="1046812"/>
            <a:ext cx="2803013" cy="235305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93AE6D-C1B9-F18A-14AF-400051438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881" y="1046812"/>
            <a:ext cx="2803015" cy="235305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8D2EA0D-44D6-3186-7F52-767CDB1FE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1" y="4297680"/>
            <a:ext cx="2823666" cy="231944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59ACA9C-44B9-E4A8-82E7-DF5CB775B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562" y="4297680"/>
            <a:ext cx="2803013" cy="23530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AFBA590-CE31-D24C-52D6-0D716D15C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883" y="4297680"/>
            <a:ext cx="2803013" cy="23530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87B5F7-D1C3-1410-ADC4-E9477644A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724" y="3832584"/>
            <a:ext cx="2232084" cy="278453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15AF1CC-4A91-7F52-473C-DC6634B5CD64}"/>
              </a:ext>
            </a:extLst>
          </p:cNvPr>
          <p:cNvSpPr txBox="1"/>
          <p:nvPr/>
        </p:nvSpPr>
        <p:spPr>
          <a:xfrm>
            <a:off x="7105249" y="4651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966BDCC-DC2A-39B9-0948-46FDB85213BA}"/>
              </a:ext>
            </a:extLst>
          </p:cNvPr>
          <p:cNvSpPr txBox="1"/>
          <p:nvPr/>
        </p:nvSpPr>
        <p:spPr>
          <a:xfrm>
            <a:off x="4112469" y="4651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5FA394-3B39-8917-8588-8188CD05ED7B}"/>
              </a:ext>
            </a:extLst>
          </p:cNvPr>
          <p:cNvSpPr txBox="1"/>
          <p:nvPr/>
        </p:nvSpPr>
        <p:spPr>
          <a:xfrm>
            <a:off x="10108360" y="459162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E54D70-5C19-92FF-F3CA-051252EE913E}"/>
              </a:ext>
            </a:extLst>
          </p:cNvPr>
          <p:cNvSpPr txBox="1"/>
          <p:nvPr/>
        </p:nvSpPr>
        <p:spPr>
          <a:xfrm>
            <a:off x="1099029" y="4651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CO 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939CB85-1BE5-2E07-29C0-D269F3F0C641}"/>
              </a:ext>
            </a:extLst>
          </p:cNvPr>
          <p:cNvSpPr txBox="1"/>
          <p:nvPr/>
        </p:nvSpPr>
        <p:spPr>
          <a:xfrm>
            <a:off x="1295629" y="3621027"/>
            <a:ext cx="62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O₃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2E500-6819-C5B5-375C-0A421B3BAE45}"/>
              </a:ext>
            </a:extLst>
          </p:cNvPr>
          <p:cNvSpPr txBox="1"/>
          <p:nvPr/>
        </p:nvSpPr>
        <p:spPr>
          <a:xfrm>
            <a:off x="3911278" y="3621027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PM2,5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1732EB1-3A1C-E2B8-71CB-DB95DE476C2E}"/>
              </a:ext>
            </a:extLst>
          </p:cNvPr>
          <p:cNvSpPr txBox="1"/>
          <p:nvPr/>
        </p:nvSpPr>
        <p:spPr>
          <a:xfrm>
            <a:off x="6914388" y="3621026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PM10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112DEE7-4BF9-14DA-51C0-17E1F1B2E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105" y="1046811"/>
            <a:ext cx="2803014" cy="2353056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1A649513-31FB-17E9-902D-65CB202F5AD9}"/>
              </a:ext>
            </a:extLst>
          </p:cNvPr>
          <p:cNvSpPr txBox="1"/>
          <p:nvPr/>
        </p:nvSpPr>
        <p:spPr>
          <a:xfrm>
            <a:off x="4723468" y="-58277"/>
            <a:ext cx="2190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Baguet Script" panose="00000500000000000000" pitchFamily="2" charset="0"/>
              </a:rPr>
              <a:t>Years</a:t>
            </a:r>
          </a:p>
        </p:txBody>
      </p:sp>
      <p:pic>
        <p:nvPicPr>
          <p:cNvPr id="33" name="Picture 2" descr="Emissionen aus Kleinfeuerungsanlagen in Wohngebieten | Umweltbundesamt">
            <a:extLst>
              <a:ext uri="{FF2B5EF4-FFF2-40B4-BE49-F238E27FC236}">
                <a16:creationId xmlns:a16="http://schemas.microsoft.com/office/drawing/2014/main" id="{066B3547-CE60-584F-2CA8-D244B6B1C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r="11133"/>
          <a:stretch/>
        </p:blipFill>
        <p:spPr bwMode="auto">
          <a:xfrm>
            <a:off x="5235483" y="1546042"/>
            <a:ext cx="602384" cy="51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Geschweifte Klammer links 33">
            <a:extLst>
              <a:ext uri="{FF2B5EF4-FFF2-40B4-BE49-F238E27FC236}">
                <a16:creationId xmlns:a16="http://schemas.microsoft.com/office/drawing/2014/main" id="{83838B78-4891-84F7-FC22-6F2CFF06AF8A}"/>
              </a:ext>
            </a:extLst>
          </p:cNvPr>
          <p:cNvSpPr/>
          <p:nvPr/>
        </p:nvSpPr>
        <p:spPr>
          <a:xfrm rot="5400000">
            <a:off x="5392307" y="2253820"/>
            <a:ext cx="302821" cy="818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CAACD18-7D8F-5D8C-397D-71FF9EE7D8AB}"/>
              </a:ext>
            </a:extLst>
          </p:cNvPr>
          <p:cNvSpPr txBox="1"/>
          <p:nvPr/>
        </p:nvSpPr>
        <p:spPr>
          <a:xfrm>
            <a:off x="5041553" y="2109258"/>
            <a:ext cx="983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energy prices</a:t>
            </a:r>
            <a:endParaRPr lang="de-DE" sz="1200" dirty="0"/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8B7FFE3B-AC14-955F-691C-81B983184E99}"/>
              </a:ext>
            </a:extLst>
          </p:cNvPr>
          <p:cNvSpPr/>
          <p:nvPr/>
        </p:nvSpPr>
        <p:spPr>
          <a:xfrm rot="5400000">
            <a:off x="8385088" y="2253820"/>
            <a:ext cx="302821" cy="818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Geschweifte Klammer links 37">
            <a:extLst>
              <a:ext uri="{FF2B5EF4-FFF2-40B4-BE49-F238E27FC236}">
                <a16:creationId xmlns:a16="http://schemas.microsoft.com/office/drawing/2014/main" id="{77FBFE4E-9EA9-D5F1-3B4B-42A4CCAC7640}"/>
              </a:ext>
            </a:extLst>
          </p:cNvPr>
          <p:cNvSpPr/>
          <p:nvPr/>
        </p:nvSpPr>
        <p:spPr>
          <a:xfrm rot="5400000">
            <a:off x="11388199" y="2253821"/>
            <a:ext cx="302821" cy="818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489B280-DCAB-3601-A30C-80C7E45C89B3}"/>
              </a:ext>
            </a:extLst>
          </p:cNvPr>
          <p:cNvSpPr txBox="1"/>
          <p:nvPr/>
        </p:nvSpPr>
        <p:spPr>
          <a:xfrm>
            <a:off x="8044826" y="2105160"/>
            <a:ext cx="983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energy prices</a:t>
            </a:r>
            <a:endParaRPr lang="de-DE" sz="1200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36D8CF42-1723-CB89-C59F-658C27BA7D8F}"/>
              </a:ext>
            </a:extLst>
          </p:cNvPr>
          <p:cNvSpPr txBox="1"/>
          <p:nvPr/>
        </p:nvSpPr>
        <p:spPr>
          <a:xfrm>
            <a:off x="11047937" y="2079142"/>
            <a:ext cx="9833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energy prices</a:t>
            </a:r>
            <a:endParaRPr lang="de-DE" sz="1200" dirty="0"/>
          </a:p>
        </p:txBody>
      </p:sp>
      <p:pic>
        <p:nvPicPr>
          <p:cNvPr id="41" name="Picture 2" descr="Car with exhaust smoke clouds isolated, air pollution vector illustration.  Stock-Vektorgrafik | Adobe Stock">
            <a:extLst>
              <a:ext uri="{FF2B5EF4-FFF2-40B4-BE49-F238E27FC236}">
                <a16:creationId xmlns:a16="http://schemas.microsoft.com/office/drawing/2014/main" id="{1332C54D-F5E9-C070-D676-F693186C5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/>
          <a:stretch/>
        </p:blipFill>
        <p:spPr bwMode="auto">
          <a:xfrm>
            <a:off x="8191050" y="1516087"/>
            <a:ext cx="754856" cy="5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C32D01AB-7FA4-01CF-DB0B-61F81AEC69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622" y="4205801"/>
            <a:ext cx="737127" cy="7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09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315AF1CC-4A91-7F52-473C-DC6634B5CD64}"/>
              </a:ext>
            </a:extLst>
          </p:cNvPr>
          <p:cNvSpPr txBox="1"/>
          <p:nvPr/>
        </p:nvSpPr>
        <p:spPr>
          <a:xfrm>
            <a:off x="7105253" y="408995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966BDCC-DC2A-39B9-0948-46FDB85213BA}"/>
              </a:ext>
            </a:extLst>
          </p:cNvPr>
          <p:cNvSpPr txBox="1"/>
          <p:nvPr/>
        </p:nvSpPr>
        <p:spPr>
          <a:xfrm>
            <a:off x="4102143" y="408996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5FA394-3B39-8917-8588-8188CD05ED7B}"/>
              </a:ext>
            </a:extLst>
          </p:cNvPr>
          <p:cNvSpPr txBox="1"/>
          <p:nvPr/>
        </p:nvSpPr>
        <p:spPr>
          <a:xfrm>
            <a:off x="10108363" y="408994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E54D70-5C19-92FF-F3CA-051252EE913E}"/>
              </a:ext>
            </a:extLst>
          </p:cNvPr>
          <p:cNvSpPr txBox="1"/>
          <p:nvPr/>
        </p:nvSpPr>
        <p:spPr>
          <a:xfrm>
            <a:off x="1091964" y="408993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CO 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939CB85-1BE5-2E07-29C0-D269F3F0C641}"/>
              </a:ext>
            </a:extLst>
          </p:cNvPr>
          <p:cNvSpPr txBox="1"/>
          <p:nvPr/>
        </p:nvSpPr>
        <p:spPr>
          <a:xfrm>
            <a:off x="1295629" y="3621027"/>
            <a:ext cx="62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O₃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2E500-6819-C5B5-375C-0A421B3BAE45}"/>
              </a:ext>
            </a:extLst>
          </p:cNvPr>
          <p:cNvSpPr txBox="1"/>
          <p:nvPr/>
        </p:nvSpPr>
        <p:spPr>
          <a:xfrm>
            <a:off x="3911278" y="3621027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PM2,5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1732EB1-3A1C-E2B8-71CB-DB95DE476C2E}"/>
              </a:ext>
            </a:extLst>
          </p:cNvPr>
          <p:cNvSpPr txBox="1"/>
          <p:nvPr/>
        </p:nvSpPr>
        <p:spPr>
          <a:xfrm>
            <a:off x="6914388" y="3621026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PM10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08738C9-31F9-3487-989E-38C50491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34" y="1017679"/>
            <a:ext cx="2871327" cy="241132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E6D916-AC05-3E24-8BAF-743A6787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865" y="1019340"/>
            <a:ext cx="2811270" cy="240966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A78A1F2-BD3D-CCAE-AF2A-364A2AF9C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211" y="1010320"/>
            <a:ext cx="2837543" cy="24096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F9683B0-F713-E855-D0EA-B4B4684FC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246" y="1027654"/>
            <a:ext cx="2845050" cy="24096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02D12E9-A9F0-2684-83BC-65D2BF269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9" y="4205801"/>
            <a:ext cx="2922152" cy="24117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0D88A61-5EB1-6141-2D41-EF4F551818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4211" y="4205800"/>
            <a:ext cx="2871789" cy="2409659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54F26A96-3FBF-D735-DB37-78D5DCD8E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635" y="4223648"/>
            <a:ext cx="2767500" cy="2391811"/>
          </a:xfrm>
          <a:prstGeom prst="rect">
            <a:avLst/>
          </a:prstGeom>
        </p:spPr>
      </p:pic>
      <p:pic>
        <p:nvPicPr>
          <p:cNvPr id="15362" name="Picture 2" descr="Emissionen aus Kleinfeuerungsanlagen in Wohngebieten | Umweltbundesamt">
            <a:extLst>
              <a:ext uri="{FF2B5EF4-FFF2-40B4-BE49-F238E27FC236}">
                <a16:creationId xmlns:a16="http://schemas.microsoft.com/office/drawing/2014/main" id="{8C946E51-9DFE-B190-403C-FA6C718B7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r="11133"/>
          <a:stretch/>
        </p:blipFill>
        <p:spPr bwMode="auto">
          <a:xfrm>
            <a:off x="9232902" y="4205800"/>
            <a:ext cx="2803394" cy="239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49D7D323-5BA1-DD77-D3F8-88169C2380CE}"/>
              </a:ext>
            </a:extLst>
          </p:cNvPr>
          <p:cNvSpPr txBox="1"/>
          <p:nvPr/>
        </p:nvSpPr>
        <p:spPr>
          <a:xfrm>
            <a:off x="9741169" y="3639316"/>
            <a:ext cx="1776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Heating?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E0795FD-E28F-100B-0EA5-5B98A4AA0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5682" y="4867920"/>
            <a:ext cx="737127" cy="737351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13D81C3E-8C10-8EC4-BA77-1A7778272F5F}"/>
              </a:ext>
            </a:extLst>
          </p:cNvPr>
          <p:cNvSpPr txBox="1"/>
          <p:nvPr/>
        </p:nvSpPr>
        <p:spPr>
          <a:xfrm>
            <a:off x="4723468" y="-58277"/>
            <a:ext cx="21909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Baguet Script" panose="00000500000000000000" pitchFamily="2" charset="0"/>
              </a:rPr>
              <a:t>Month</a:t>
            </a:r>
          </a:p>
        </p:txBody>
      </p:sp>
      <p:pic>
        <p:nvPicPr>
          <p:cNvPr id="34" name="Picture 2" descr="Emissionen aus Kleinfeuerungsanlagen in Wohngebieten | Umweltbundesamt">
            <a:extLst>
              <a:ext uri="{FF2B5EF4-FFF2-40B4-BE49-F238E27FC236}">
                <a16:creationId xmlns:a16="http://schemas.microsoft.com/office/drawing/2014/main" id="{06A4E9D1-9A11-6434-3391-378C0BA1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r="11133"/>
          <a:stretch/>
        </p:blipFill>
        <p:spPr bwMode="auto">
          <a:xfrm>
            <a:off x="3880441" y="1658182"/>
            <a:ext cx="843027" cy="71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315AF1CC-4A91-7F52-473C-DC6634B5CD64}"/>
              </a:ext>
            </a:extLst>
          </p:cNvPr>
          <p:cNvSpPr txBox="1"/>
          <p:nvPr/>
        </p:nvSpPr>
        <p:spPr>
          <a:xfrm>
            <a:off x="7115579" y="336891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966BDCC-DC2A-39B9-0948-46FDB85213BA}"/>
              </a:ext>
            </a:extLst>
          </p:cNvPr>
          <p:cNvSpPr txBox="1"/>
          <p:nvPr/>
        </p:nvSpPr>
        <p:spPr>
          <a:xfrm>
            <a:off x="4112469" y="410854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5FA394-3B39-8917-8588-8188CD05ED7B}"/>
              </a:ext>
            </a:extLst>
          </p:cNvPr>
          <p:cNvSpPr txBox="1"/>
          <p:nvPr/>
        </p:nvSpPr>
        <p:spPr>
          <a:xfrm>
            <a:off x="10118688" y="410853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E54D70-5C19-92FF-F3CA-051252EE913E}"/>
              </a:ext>
            </a:extLst>
          </p:cNvPr>
          <p:cNvSpPr txBox="1"/>
          <p:nvPr/>
        </p:nvSpPr>
        <p:spPr>
          <a:xfrm>
            <a:off x="1085966" y="417307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CO 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939CB85-1BE5-2E07-29C0-D269F3F0C641}"/>
              </a:ext>
            </a:extLst>
          </p:cNvPr>
          <p:cNvSpPr txBox="1"/>
          <p:nvPr/>
        </p:nvSpPr>
        <p:spPr>
          <a:xfrm>
            <a:off x="1295629" y="3621027"/>
            <a:ext cx="62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O₃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2E500-6819-C5B5-375C-0A421B3BAE45}"/>
              </a:ext>
            </a:extLst>
          </p:cNvPr>
          <p:cNvSpPr txBox="1"/>
          <p:nvPr/>
        </p:nvSpPr>
        <p:spPr>
          <a:xfrm>
            <a:off x="3911278" y="3621027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PM2,5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1732EB1-3A1C-E2B8-71CB-DB95DE476C2E}"/>
              </a:ext>
            </a:extLst>
          </p:cNvPr>
          <p:cNvSpPr txBox="1"/>
          <p:nvPr/>
        </p:nvSpPr>
        <p:spPr>
          <a:xfrm>
            <a:off x="6914388" y="3621026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PM10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9D7D323-5BA1-DD77-D3F8-88169C2380CE}"/>
              </a:ext>
            </a:extLst>
          </p:cNvPr>
          <p:cNvSpPr txBox="1"/>
          <p:nvPr/>
        </p:nvSpPr>
        <p:spPr>
          <a:xfrm>
            <a:off x="9741169" y="3639316"/>
            <a:ext cx="17768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Driving?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94DC56-5390-72FC-EAED-787E27DC1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4" y="1017679"/>
            <a:ext cx="2947170" cy="24113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5CFDD2-A6FE-CAF9-860E-7AC2A27C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05" y="1017679"/>
            <a:ext cx="2890541" cy="24113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078CE86-A9CA-BECF-60FE-34254035A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454" y="1026824"/>
            <a:ext cx="2892058" cy="24113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9263853-00ED-4FE0-9C94-59F5FE39B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07" y="4205801"/>
            <a:ext cx="2905057" cy="23534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DC116E-DF33-D580-2B22-22353EC82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165" y="4205800"/>
            <a:ext cx="2884668" cy="233517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A115E9C-B4E5-C9B4-36A2-0BC9E056A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0780" y="4205800"/>
            <a:ext cx="2892058" cy="2353463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FEBAB14B-ED63-8799-5E55-66691D13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23086"/>
          <a:stretch/>
        </p:blipFill>
        <p:spPr bwMode="auto">
          <a:xfrm>
            <a:off x="9156844" y="4195767"/>
            <a:ext cx="2884668" cy="23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88AB0B6-AA92-0576-8BA1-B6D6FBC7BF81}"/>
              </a:ext>
            </a:extLst>
          </p:cNvPr>
          <p:cNvSpPr txBox="1"/>
          <p:nvPr/>
        </p:nvSpPr>
        <p:spPr>
          <a:xfrm>
            <a:off x="4760688" y="-95836"/>
            <a:ext cx="2564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Baguet Script" panose="00000500000000000000" pitchFamily="2" charset="0"/>
              </a:rPr>
              <a:t>Weekdays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B9E2F6D-0424-4627-CA68-895006174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778" y="1017679"/>
            <a:ext cx="2876059" cy="2411320"/>
          </a:xfrm>
          <a:prstGeom prst="rect">
            <a:avLst/>
          </a:prstGeom>
        </p:spPr>
      </p:pic>
      <p:pic>
        <p:nvPicPr>
          <p:cNvPr id="18" name="Picture 2" descr="Car with exhaust smoke clouds isolated, air pollution vector illustration.  Stock-Vektorgrafik | Adobe Stock">
            <a:extLst>
              <a:ext uri="{FF2B5EF4-FFF2-40B4-BE49-F238E27FC236}">
                <a16:creationId xmlns:a16="http://schemas.microsoft.com/office/drawing/2014/main" id="{01CD333C-F0A8-FF5B-ED38-F4E2DE52E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/>
          <a:stretch/>
        </p:blipFill>
        <p:spPr bwMode="auto">
          <a:xfrm>
            <a:off x="8208169" y="1945557"/>
            <a:ext cx="754856" cy="5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1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315AF1CC-4A91-7F52-473C-DC6634B5CD64}"/>
              </a:ext>
            </a:extLst>
          </p:cNvPr>
          <p:cNvSpPr txBox="1"/>
          <p:nvPr/>
        </p:nvSpPr>
        <p:spPr>
          <a:xfrm>
            <a:off x="7115579" y="336891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966BDCC-DC2A-39B9-0948-46FDB85213BA}"/>
              </a:ext>
            </a:extLst>
          </p:cNvPr>
          <p:cNvSpPr txBox="1"/>
          <p:nvPr/>
        </p:nvSpPr>
        <p:spPr>
          <a:xfrm>
            <a:off x="4112469" y="410854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5FA394-3B39-8917-8588-8188CD05ED7B}"/>
              </a:ext>
            </a:extLst>
          </p:cNvPr>
          <p:cNvSpPr txBox="1"/>
          <p:nvPr/>
        </p:nvSpPr>
        <p:spPr>
          <a:xfrm>
            <a:off x="10118688" y="410853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6E54D70-5C19-92FF-F3CA-051252EE913E}"/>
              </a:ext>
            </a:extLst>
          </p:cNvPr>
          <p:cNvSpPr txBox="1"/>
          <p:nvPr/>
        </p:nvSpPr>
        <p:spPr>
          <a:xfrm>
            <a:off x="1085966" y="417307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CO 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939CB85-1BE5-2E07-29C0-D269F3F0C641}"/>
              </a:ext>
            </a:extLst>
          </p:cNvPr>
          <p:cNvSpPr txBox="1"/>
          <p:nvPr/>
        </p:nvSpPr>
        <p:spPr>
          <a:xfrm>
            <a:off x="1295629" y="3621027"/>
            <a:ext cx="6286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O₃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872E500-6819-C5B5-375C-0A421B3BAE45}"/>
              </a:ext>
            </a:extLst>
          </p:cNvPr>
          <p:cNvSpPr txBox="1"/>
          <p:nvPr/>
        </p:nvSpPr>
        <p:spPr>
          <a:xfrm>
            <a:off x="3911278" y="3621027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PM2,5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1732EB1-3A1C-E2B8-71CB-DB95DE476C2E}"/>
              </a:ext>
            </a:extLst>
          </p:cNvPr>
          <p:cNvSpPr txBox="1"/>
          <p:nvPr/>
        </p:nvSpPr>
        <p:spPr>
          <a:xfrm>
            <a:off x="6914388" y="3621026"/>
            <a:ext cx="1424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erriweather Web"/>
              </a:rPr>
              <a:t>PM10</a:t>
            </a:r>
            <a:endParaRPr lang="de-DE" sz="32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49D7D323-5BA1-DD77-D3F8-88169C2380CE}"/>
              </a:ext>
            </a:extLst>
          </p:cNvPr>
          <p:cNvSpPr txBox="1"/>
          <p:nvPr/>
        </p:nvSpPr>
        <p:spPr>
          <a:xfrm>
            <a:off x="9119651" y="3639316"/>
            <a:ext cx="2858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Merriweather Web"/>
              </a:rPr>
              <a:t>Driving+Heating</a:t>
            </a:r>
            <a:r>
              <a:rPr lang="en-US" sz="2800" b="1" dirty="0">
                <a:solidFill>
                  <a:schemeClr val="bg1"/>
                </a:solidFill>
                <a:latin typeface="Merriweather Web"/>
              </a:rPr>
              <a:t>?</a:t>
            </a:r>
            <a:endParaRPr lang="de-DE" sz="2800" b="1" dirty="0">
              <a:solidFill>
                <a:schemeClr val="bg1"/>
              </a:solidFill>
              <a:latin typeface="Merriweather Web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88AB0B6-AA92-0576-8BA1-B6D6FBC7BF81}"/>
              </a:ext>
            </a:extLst>
          </p:cNvPr>
          <p:cNvSpPr txBox="1"/>
          <p:nvPr/>
        </p:nvSpPr>
        <p:spPr>
          <a:xfrm>
            <a:off x="3594375" y="-140163"/>
            <a:ext cx="47216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chemeClr val="bg1"/>
                </a:solidFill>
                <a:effectLst/>
                <a:latin typeface="Baguet Script" panose="00000500000000000000" pitchFamily="2" charset="0"/>
              </a:rPr>
              <a:t>Hour of day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24068-FC6F-439D-9B46-31738A15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8" y="1017932"/>
            <a:ext cx="2936177" cy="24110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E9E36C-304A-CD6B-A0CB-2F12A0938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349" y="993785"/>
            <a:ext cx="2887574" cy="2435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22D75BD-CCB6-26A8-116B-5CCCBFB36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251" y="1017931"/>
            <a:ext cx="2894769" cy="2411067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817F05-766C-2C0E-0FA9-F992CE18B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252" y="993784"/>
            <a:ext cx="2873853" cy="243521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0D7298A-3980-7A15-A363-319249F1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49" y="4195767"/>
            <a:ext cx="2936177" cy="246065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2D3B4D6-7078-E492-1B00-1BB153612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78" y="4813056"/>
            <a:ext cx="737127" cy="73735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A3DFAB3-CD6D-6860-8352-DDE52AEA2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5251" y="4195766"/>
            <a:ext cx="2894769" cy="2460652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EA8BE61-2B4F-818B-05B3-2EE362E7D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349" y="4195766"/>
            <a:ext cx="2891066" cy="2460652"/>
          </a:xfrm>
          <a:prstGeom prst="rect">
            <a:avLst/>
          </a:prstGeom>
        </p:spPr>
      </p:pic>
      <p:graphicFrame>
        <p:nvGraphicFramePr>
          <p:cNvPr id="33" name="Objekt 32">
            <a:extLst>
              <a:ext uri="{FF2B5EF4-FFF2-40B4-BE49-F238E27FC236}">
                <a16:creationId xmlns:a16="http://schemas.microsoft.com/office/drawing/2014/main" id="{A24B4438-C0E5-3296-D44A-1813D76AB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015364"/>
              </p:ext>
            </p:extLst>
          </p:nvPr>
        </p:nvGraphicFramePr>
        <p:xfrm>
          <a:off x="9119650" y="4205801"/>
          <a:ext cx="2893606" cy="243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3847320" imgH="3237840" progId="">
                  <p:embed/>
                </p:oleObj>
              </mc:Choice>
              <mc:Fallback>
                <p:oleObj r:id="rId11" imgW="3847320" imgH="3237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19650" y="4205801"/>
                        <a:ext cx="2893606" cy="243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2" descr="Car with exhaust smoke clouds isolated, air pollution vector illustration.  Stock-Vektorgrafik | Adobe Stock">
            <a:extLst>
              <a:ext uri="{FF2B5EF4-FFF2-40B4-BE49-F238E27FC236}">
                <a16:creationId xmlns:a16="http://schemas.microsoft.com/office/drawing/2014/main" id="{56513852-9E8D-D5FD-E6B9-428CF4C3B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/>
          <a:stretch/>
        </p:blipFill>
        <p:spPr bwMode="auto">
          <a:xfrm>
            <a:off x="7501587" y="1649611"/>
            <a:ext cx="754856" cy="5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Emissionen aus Kleinfeuerungsanlagen in Wohngebieten | Umweltbundesamt">
            <a:extLst>
              <a:ext uri="{FF2B5EF4-FFF2-40B4-BE49-F238E27FC236}">
                <a16:creationId xmlns:a16="http://schemas.microsoft.com/office/drawing/2014/main" id="{FBCC9F7D-DF73-1310-D4BA-4D533674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r="11133"/>
          <a:stretch/>
        </p:blipFill>
        <p:spPr bwMode="auto">
          <a:xfrm>
            <a:off x="5134311" y="1649611"/>
            <a:ext cx="694087" cy="59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67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DC8BC1-74F3-4B45-BB02-4EEAC257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2660"/>
            <a:ext cx="10515600" cy="636340"/>
          </a:xfrm>
        </p:spPr>
        <p:txBody>
          <a:bodyPr rtlCol="0">
            <a:noAutofit/>
          </a:bodyPr>
          <a:lstStyle/>
          <a:p>
            <a:pPr rtl="0"/>
            <a:r>
              <a:rPr lang="en-US" sz="13800" b="0" i="0" dirty="0">
                <a:effectLst/>
                <a:latin typeface="Palace Script MT" panose="030303020206070C0B05" pitchFamily="66" charset="0"/>
              </a:rPr>
              <a:t>Thank you for listening! </a:t>
            </a:r>
            <a:br>
              <a:rPr lang="en-US" sz="13800" b="0" i="0" dirty="0">
                <a:effectLst/>
                <a:latin typeface="Palace Script MT" panose="030303020206070C0B05" pitchFamily="66" charset="0"/>
              </a:rPr>
            </a:br>
            <a:r>
              <a:rPr lang="en-US" sz="13800" b="0" i="0" dirty="0">
                <a:effectLst/>
                <a:latin typeface="Palace Script MT" panose="030303020206070C0B05" pitchFamily="66" charset="0"/>
              </a:rPr>
              <a:t>Any questions?</a:t>
            </a:r>
            <a:endParaRPr lang="de-DE" sz="13800" dirty="0">
              <a:latin typeface="Palace Script MT" panose="030303020206070C0B05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E106F4-A5F9-033B-36E9-754BFEA6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40 / 5.000</a:t>
            </a:r>
            <a:endParaRPr kumimoji="0" lang="de-DE" altLang="de-DE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Übersetzungsergebnisse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Übersetzung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0CD1B6-B4B5-F1E5-E996-BAE725727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C5A1C20-4D66-F772-D5E0-ECF29A33A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Thank you for listening! Any questions?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D85085-6295-662C-9A08-D607B76E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5173"/>
            <a:ext cx="12192000" cy="3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6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FDC8BC1-74F3-4B45-BB02-4EEAC257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2060"/>
            <a:ext cx="10515600" cy="636340"/>
          </a:xfrm>
        </p:spPr>
        <p:txBody>
          <a:bodyPr rtlCol="0">
            <a:noAutofit/>
          </a:bodyPr>
          <a:lstStyle/>
          <a:p>
            <a:pPr rtl="0"/>
            <a:r>
              <a:rPr lang="de-DE" sz="13800" dirty="0" err="1">
                <a:latin typeface="Palace Script MT" panose="030303020206070C0B05" pitchFamily="66" charset="0"/>
              </a:rPr>
              <a:t>droped</a:t>
            </a:r>
            <a:r>
              <a:rPr lang="de-DE" sz="13800" dirty="0">
                <a:latin typeface="Palace Script MT" panose="030303020206070C0B05" pitchFamily="66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E106F4-A5F9-033B-36E9-754BFEA67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40 / 5.000</a:t>
            </a:r>
            <a:endParaRPr kumimoji="0" lang="de-DE" altLang="de-DE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Übersetzungsergebnisse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Übersetzung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B0CD1B6-B4B5-F1E5-E996-BAE725727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C5A1C20-4D66-F772-D5E0-ECF29A33A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Thank you for listening! Any questions?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D85085-6295-662C-9A08-D607B76E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5173"/>
            <a:ext cx="12192000" cy="39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FA7655FA-C53D-4FB0-9C00-53DFADE9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197" y="4653709"/>
            <a:ext cx="6508211" cy="1912269"/>
          </a:xfrm>
        </p:spPr>
        <p:txBody>
          <a:bodyPr rtlCol="0">
            <a:normAutofit fontScale="92500"/>
          </a:bodyPr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The Frankfurter Allee is one of the oldest roads of Berlin (1708). It extends the Karl-Marx-Allee from Frankfurter Tor in the direction of the city of Frankfurt (Oder). It is part of </a:t>
            </a:r>
            <a:r>
              <a:rPr lang="en-US" dirty="0" err="1">
                <a:solidFill>
                  <a:schemeClr val="bg1"/>
                </a:solidFill>
              </a:rPr>
              <a:t>Bundesstraße</a:t>
            </a:r>
            <a:r>
              <a:rPr lang="en-US" dirty="0">
                <a:solidFill>
                  <a:schemeClr val="bg1"/>
                </a:solidFill>
              </a:rPr>
              <a:t> 1 and has a length of 3.6 </a:t>
            </a:r>
            <a:r>
              <a:rPr lang="en-US" dirty="0" err="1">
                <a:solidFill>
                  <a:schemeClr val="bg1"/>
                </a:solidFill>
              </a:rPr>
              <a:t>kilometres</a:t>
            </a:r>
            <a:r>
              <a:rPr lang="en-US" dirty="0">
                <a:solidFill>
                  <a:schemeClr val="bg1"/>
                </a:solidFill>
              </a:rPr>
              <a:t> (2.2 mi).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050" name="Picture 2" descr="Karl-Marx-Allee – Berlin.de">
            <a:extLst>
              <a:ext uri="{FF2B5EF4-FFF2-40B4-BE49-F238E27FC236}">
                <a16:creationId xmlns:a16="http://schemas.microsoft.com/office/drawing/2014/main" id="{C81BAAD9-E07E-04CA-BB82-914E1D37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4" y="292021"/>
            <a:ext cx="5815584" cy="436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1E150A3-48E0-CF7C-0D55-D26CB33E4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32" y="292021"/>
            <a:ext cx="4687229" cy="324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589F827-FAEB-F80D-541D-BB8F67CED4E4}"/>
              </a:ext>
            </a:extLst>
          </p:cNvPr>
          <p:cNvSpPr txBox="1"/>
          <p:nvPr/>
        </p:nvSpPr>
        <p:spPr>
          <a:xfrm>
            <a:off x="7057087" y="3838101"/>
            <a:ext cx="468722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During the Battle of Berlin in April 1945, the street was one of the main routes the Red Army used to advance into the government district around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Wilhelmstrasse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the Reichstag.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0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3FE5ACAB-012F-9E3D-761E-88CAB558414D}"/>
              </a:ext>
            </a:extLst>
          </p:cNvPr>
          <p:cNvSpPr txBox="1"/>
          <p:nvPr/>
        </p:nvSpPr>
        <p:spPr>
          <a:xfrm>
            <a:off x="-1" y="-6283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Particulate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air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3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pollutants</a:t>
            </a:r>
            <a:r>
              <a:rPr lang="de-DE" sz="3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- </a:t>
            </a:r>
            <a:r>
              <a:rPr lang="de-DE" sz="3600" dirty="0" err="1">
                <a:solidFill>
                  <a:schemeClr val="bg1"/>
                </a:solidFill>
                <a:latin typeface="Roboto" panose="02000000000000000000" pitchFamily="2" charset="0"/>
              </a:rPr>
              <a:t>Particulate</a:t>
            </a:r>
            <a:r>
              <a:rPr lang="de-DE" sz="3600" dirty="0">
                <a:solidFill>
                  <a:schemeClr val="bg1"/>
                </a:solidFill>
                <a:latin typeface="Roboto" panose="02000000000000000000" pitchFamily="2" charset="0"/>
              </a:rPr>
              <a:t> Matter (PM) </a:t>
            </a:r>
          </a:p>
        </p:txBody>
      </p:sp>
      <p:pic>
        <p:nvPicPr>
          <p:cNvPr id="3076" name="Picture 4" descr="Particulate Matter (PM) Basics | US EPA">
            <a:extLst>
              <a:ext uri="{FF2B5EF4-FFF2-40B4-BE49-F238E27FC236}">
                <a16:creationId xmlns:a16="http://schemas.microsoft.com/office/drawing/2014/main" id="{255D6337-9C30-4E36-3F67-D159C0B4D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3" b="4334"/>
          <a:stretch/>
        </p:blipFill>
        <p:spPr bwMode="auto">
          <a:xfrm>
            <a:off x="994749" y="499533"/>
            <a:ext cx="10202502" cy="62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2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78ADFA6A-1F27-16E3-F044-A2C89C32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245" y="220490"/>
            <a:ext cx="3625299" cy="300862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65D4A13-D346-8A7A-F4C9-4A2BB3D6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" y="220490"/>
            <a:ext cx="7533754" cy="300862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E710A01-FB7E-BC0B-58BD-9D8B1892B9D1}"/>
              </a:ext>
            </a:extLst>
          </p:cNvPr>
          <p:cNvSpPr txBox="1"/>
          <p:nvPr/>
        </p:nvSpPr>
        <p:spPr>
          <a:xfrm>
            <a:off x="7526910" y="3188021"/>
            <a:ext cx="1045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PM2,5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B411EAA2-5376-67F3-C215-CB7D531A7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56" y="3608593"/>
            <a:ext cx="7533755" cy="298323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66A4E12-522E-F7A7-C3AD-22747AA26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335" y="3608592"/>
            <a:ext cx="3626209" cy="30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FAA26D-112C-3452-8E7C-92F4CD5D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05132"/>
            <a:ext cx="7525991" cy="303184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BF77A1-6331-4B21-BF20-A3CB8B8F2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64" y="205132"/>
            <a:ext cx="3820010" cy="30318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8F6C01C-6614-A921-49FA-414E5306F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3621024"/>
            <a:ext cx="7521786" cy="29443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5B5F436-FCBD-C371-0EA6-FC36D1BA0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465" y="3621024"/>
            <a:ext cx="3820010" cy="296253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BE38DD6-0C50-39A9-55E0-BAD3169F7AF3}"/>
              </a:ext>
            </a:extLst>
          </p:cNvPr>
          <p:cNvSpPr txBox="1"/>
          <p:nvPr/>
        </p:nvSpPr>
        <p:spPr>
          <a:xfrm>
            <a:off x="7555652" y="3198167"/>
            <a:ext cx="106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PM10</a:t>
            </a:r>
          </a:p>
        </p:txBody>
      </p:sp>
    </p:spTree>
    <p:extLst>
      <p:ext uri="{BB962C8B-B14F-4D97-AF65-F5344CB8AC3E}">
        <p14:creationId xmlns:p14="http://schemas.microsoft.com/office/powerpoint/2010/main" val="288563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17" y="0"/>
            <a:ext cx="10397766" cy="77098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4400" i="0" dirty="0">
                <a:effectLst/>
                <a:latin typeface="Roboto" panose="02000000000000000000" pitchFamily="2" charset="0"/>
              </a:rPr>
              <a:t>Overview of active measuring stations</a:t>
            </a:r>
            <a:endParaRPr lang="de-DE" sz="44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smtClean="0"/>
              <a:pPr rtl="0"/>
              <a:t>2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F2FE754-2CEF-495B-A7B2-9CA77A96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6" y="770980"/>
            <a:ext cx="11101968" cy="596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3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8DC38C-5D1A-21AE-3E13-5B144445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41" y="2194994"/>
            <a:ext cx="6067473" cy="246801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A438FA0-3169-719D-53C2-417AC69B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86" y="1559276"/>
            <a:ext cx="5424582" cy="373944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8C7D3C-7751-DB28-8B98-10FF0193DDC0}"/>
              </a:ext>
            </a:extLst>
          </p:cNvPr>
          <p:cNvSpPr txBox="1"/>
          <p:nvPr/>
        </p:nvSpPr>
        <p:spPr>
          <a:xfrm>
            <a:off x="467682" y="842137"/>
            <a:ext cx="180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PM2,5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9D2DE1F-9E4C-3DA6-62BB-8B9C0DD760D4}"/>
              </a:ext>
            </a:extLst>
          </p:cNvPr>
          <p:cNvSpPr txBox="1"/>
          <p:nvPr/>
        </p:nvSpPr>
        <p:spPr>
          <a:xfrm>
            <a:off x="6310590" y="1427360"/>
            <a:ext cx="180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</a:rPr>
              <a:t>PM10</a:t>
            </a:r>
          </a:p>
        </p:txBody>
      </p:sp>
    </p:spTree>
    <p:extLst>
      <p:ext uri="{BB962C8B-B14F-4D97-AF65-F5344CB8AC3E}">
        <p14:creationId xmlns:p14="http://schemas.microsoft.com/office/powerpoint/2010/main" val="3263141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83D9DA1-DDA0-2665-1C77-5E10D08EB312}"/>
              </a:ext>
            </a:extLst>
          </p:cNvPr>
          <p:cNvSpPr txBox="1"/>
          <p:nvPr/>
        </p:nvSpPr>
        <p:spPr>
          <a:xfrm>
            <a:off x="5884735" y="15678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3F176C-90D8-1805-1DD3-FB1CD5C55922}"/>
              </a:ext>
            </a:extLst>
          </p:cNvPr>
          <p:cNvSpPr txBox="1"/>
          <p:nvPr/>
        </p:nvSpPr>
        <p:spPr>
          <a:xfrm>
            <a:off x="2048173" y="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5336C6-EBB8-23B3-1E48-EBE5AFF282E2}"/>
              </a:ext>
            </a:extLst>
          </p:cNvPr>
          <p:cNvSpPr txBox="1"/>
          <p:nvPr/>
        </p:nvSpPr>
        <p:spPr>
          <a:xfrm>
            <a:off x="9721297" y="15678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28645D-8D6C-E4AC-A605-8849D6CD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742" y="600453"/>
            <a:ext cx="3516799" cy="293019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8A261B9-A30F-758D-A5AE-C3125EA2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771" y="3710965"/>
            <a:ext cx="3497770" cy="292180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1785ADE-43B5-3529-98A6-E2B7EB9A6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83" y="600453"/>
            <a:ext cx="3516799" cy="28940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8F33A19-E292-82C4-AFC9-812772E77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82" y="3710965"/>
            <a:ext cx="3516799" cy="290962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0681851-6367-A35A-2A92-EE0BE93FE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016" y="3723148"/>
            <a:ext cx="3560405" cy="290977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7289BD51-432C-508E-EA67-2A4A0A4817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2017" y="600453"/>
            <a:ext cx="3560404" cy="2930190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5E77CB6-7AAB-8FE0-59C5-07E0019F88C3}"/>
              </a:ext>
            </a:extLst>
          </p:cNvPr>
          <p:cNvSpPr txBox="1"/>
          <p:nvPr/>
        </p:nvSpPr>
        <p:spPr>
          <a:xfrm>
            <a:off x="4791" y="1465551"/>
            <a:ext cx="677108" cy="116389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sz="3200" i="0" dirty="0">
                <a:solidFill>
                  <a:schemeClr val="bg1"/>
                </a:solidFill>
                <a:effectLst/>
                <a:latin typeface="Merriweather Web"/>
              </a:rPr>
              <a:t>day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1196106-86AA-FCCF-C4D8-148C4FBD763D}"/>
              </a:ext>
            </a:extLst>
          </p:cNvPr>
          <p:cNvSpPr txBox="1"/>
          <p:nvPr/>
        </p:nvSpPr>
        <p:spPr>
          <a:xfrm>
            <a:off x="0" y="4583828"/>
            <a:ext cx="677108" cy="1163898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sz="3200" i="0" dirty="0">
                <a:solidFill>
                  <a:schemeClr val="bg1"/>
                </a:solidFill>
                <a:effectLst/>
                <a:latin typeface="Merriweather Web"/>
              </a:rPr>
              <a:t>year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1588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D58B94-1825-1326-4ED9-31C85C07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52" y="450814"/>
            <a:ext cx="6096046" cy="24479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3D9DA1-DDA0-2665-1C77-5E10D08EB312}"/>
              </a:ext>
            </a:extLst>
          </p:cNvPr>
          <p:cNvSpPr txBox="1"/>
          <p:nvPr/>
        </p:nvSpPr>
        <p:spPr>
          <a:xfrm>
            <a:off x="8696481" y="-1094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BA1D-FB81-9089-3D47-B1F70BD2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814"/>
            <a:ext cx="6095952" cy="24479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3F176C-90D8-1805-1DD3-FB1CD5C55922}"/>
              </a:ext>
            </a:extLst>
          </p:cNvPr>
          <p:cNvSpPr txBox="1"/>
          <p:nvPr/>
        </p:nvSpPr>
        <p:spPr>
          <a:xfrm>
            <a:off x="2537055" y="-1094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5B4AC3-136A-2BF0-46A7-9C5A7347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3710"/>
            <a:ext cx="6171810" cy="24479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5336C6-EBB8-23B3-1E48-EBE5AFF282E2}"/>
              </a:ext>
            </a:extLst>
          </p:cNvPr>
          <p:cNvSpPr txBox="1"/>
          <p:nvPr/>
        </p:nvSpPr>
        <p:spPr>
          <a:xfrm>
            <a:off x="2574984" y="3368934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7E08351-B3FF-4317-7E31-7504EE9CD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810" y="3953710"/>
            <a:ext cx="6020188" cy="2447925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78A88BFC-5566-A2C7-589B-D6940ECB403B}"/>
              </a:ext>
            </a:extLst>
          </p:cNvPr>
          <p:cNvSpPr txBox="1"/>
          <p:nvPr/>
        </p:nvSpPr>
        <p:spPr>
          <a:xfrm>
            <a:off x="7556431" y="3368933"/>
            <a:ext cx="3301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NO+NO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=NO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EA30654-8966-5E9A-EBC9-A689B357B3B4}"/>
              </a:ext>
            </a:extLst>
          </p:cNvPr>
          <p:cNvSpPr txBox="1"/>
          <p:nvPr/>
        </p:nvSpPr>
        <p:spPr>
          <a:xfrm>
            <a:off x="74955" y="2898738"/>
            <a:ext cx="1021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1994-2022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098355C-0F14-620D-5FD3-F4961AB1FF41}"/>
              </a:ext>
            </a:extLst>
          </p:cNvPr>
          <p:cNvSpPr txBox="1"/>
          <p:nvPr/>
        </p:nvSpPr>
        <p:spPr>
          <a:xfrm>
            <a:off x="74955" y="6401635"/>
            <a:ext cx="1021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1994-2022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0106DD8-6A06-C876-AAF5-2E9C3539C2E3}"/>
              </a:ext>
            </a:extLst>
          </p:cNvPr>
          <p:cNvSpPr txBox="1"/>
          <p:nvPr/>
        </p:nvSpPr>
        <p:spPr>
          <a:xfrm>
            <a:off x="6374374" y="2898738"/>
            <a:ext cx="1021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2014-2022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858A71F-C251-0405-1A0F-FB2328648DA8}"/>
              </a:ext>
            </a:extLst>
          </p:cNvPr>
          <p:cNvSpPr txBox="1"/>
          <p:nvPr/>
        </p:nvSpPr>
        <p:spPr>
          <a:xfrm>
            <a:off x="6374374" y="6401635"/>
            <a:ext cx="2617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A week in May 2022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E243D71A-37AA-DCBE-3C5D-80E742053AC6}"/>
              </a:ext>
            </a:extLst>
          </p:cNvPr>
          <p:cNvCxnSpPr>
            <a:cxnSpLocks/>
          </p:cNvCxnSpPr>
          <p:nvPr/>
        </p:nvCxnSpPr>
        <p:spPr>
          <a:xfrm>
            <a:off x="440575" y="1587731"/>
            <a:ext cx="5403272" cy="881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780E34F-4419-E855-ABD7-EA2A47080882}"/>
              </a:ext>
            </a:extLst>
          </p:cNvPr>
          <p:cNvCxnSpPr>
            <a:cxnSpLocks/>
          </p:cNvCxnSpPr>
          <p:nvPr/>
        </p:nvCxnSpPr>
        <p:spPr>
          <a:xfrm>
            <a:off x="6480268" y="1049529"/>
            <a:ext cx="5390307" cy="135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A74A1E-A338-F29A-4783-BB80A0D889A8}"/>
              </a:ext>
            </a:extLst>
          </p:cNvPr>
          <p:cNvCxnSpPr>
            <a:cxnSpLocks/>
          </p:cNvCxnSpPr>
          <p:nvPr/>
        </p:nvCxnSpPr>
        <p:spPr>
          <a:xfrm>
            <a:off x="384269" y="4779818"/>
            <a:ext cx="5459578" cy="117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kt 15">
            <a:extLst>
              <a:ext uri="{FF2B5EF4-FFF2-40B4-BE49-F238E27FC236}">
                <a16:creationId xmlns:a16="http://schemas.microsoft.com/office/drawing/2014/main" id="{0CE049A8-0E64-23AF-82A0-EDF7FA96F3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1811" y="3953708"/>
          <a:ext cx="6043802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393320" imgH="5942520" progId="">
                  <p:embed/>
                </p:oleObj>
              </mc:Choice>
              <mc:Fallback>
                <p:oleObj r:id="rId7" imgW="16393320" imgH="5942520" progId="">
                  <p:embed/>
                  <p:pic>
                    <p:nvPicPr>
                      <p:cNvPr id="16" name="Objekt 15">
                        <a:extLst>
                          <a:ext uri="{FF2B5EF4-FFF2-40B4-BE49-F238E27FC236}">
                            <a16:creationId xmlns:a16="http://schemas.microsoft.com/office/drawing/2014/main" id="{0CE049A8-0E64-23AF-82A0-EDF7FA96F3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71811" y="3953708"/>
                        <a:ext cx="6043802" cy="244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hteck 16">
            <a:extLst>
              <a:ext uri="{FF2B5EF4-FFF2-40B4-BE49-F238E27FC236}">
                <a16:creationId xmlns:a16="http://schemas.microsoft.com/office/drawing/2014/main" id="{032F1723-3363-BAB4-0077-17778AD332BD}"/>
              </a:ext>
            </a:extLst>
          </p:cNvPr>
          <p:cNvSpPr/>
          <p:nvPr/>
        </p:nvSpPr>
        <p:spPr>
          <a:xfrm>
            <a:off x="10817890" y="4032289"/>
            <a:ext cx="1333626" cy="826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Picture 2" descr="Emissionen aus Kleinfeuerungsanlagen in Wohngebieten | Umweltbundesamt">
            <a:extLst>
              <a:ext uri="{FF2B5EF4-FFF2-40B4-BE49-F238E27FC236}">
                <a16:creationId xmlns:a16="http://schemas.microsoft.com/office/drawing/2014/main" id="{6481EA92-F0EE-1F1D-D1F8-AC7743F62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r="11133"/>
          <a:stretch/>
        </p:blipFill>
        <p:spPr bwMode="auto">
          <a:xfrm>
            <a:off x="4636366" y="687700"/>
            <a:ext cx="1181164" cy="1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r with exhaust smoke clouds isolated, air pollution vector illustration.  Stock-Vektorgrafik | Adobe Stock">
            <a:extLst>
              <a:ext uri="{FF2B5EF4-FFF2-40B4-BE49-F238E27FC236}">
                <a16:creationId xmlns:a16="http://schemas.microsoft.com/office/drawing/2014/main" id="{3C718EA9-311E-827E-F3E7-08FDE9C3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/>
          <a:stretch/>
        </p:blipFill>
        <p:spPr bwMode="auto">
          <a:xfrm>
            <a:off x="10875169" y="687700"/>
            <a:ext cx="1136572" cy="8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92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5B0EA4E-C59D-01AD-74BB-5126E5482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898" y="0"/>
            <a:ext cx="8568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47EF4B-3D19-4F8E-28AD-5F48D106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6" y="3555160"/>
            <a:ext cx="7822170" cy="30811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5A59F65-E23B-46B4-0BF2-77456018D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138" y="3555160"/>
            <a:ext cx="3616733" cy="30811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887A4D8-77A3-2D34-8D7A-BFB6D0DD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412" y="195305"/>
            <a:ext cx="3674459" cy="305995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77F1A82-89C9-C059-CEA5-4376FD12D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677" y="197441"/>
            <a:ext cx="3674646" cy="30600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A72BD14-6658-EEC1-9E1D-1A4309B5A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16" y="195306"/>
            <a:ext cx="3674646" cy="306220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998FA2B-82B3-110D-6A4A-96F8C4ED52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50" y="876796"/>
            <a:ext cx="1171102" cy="1171459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45805C00-DEAD-CDB3-EF11-730272E16602}"/>
              </a:ext>
            </a:extLst>
          </p:cNvPr>
          <p:cNvSpPr txBox="1"/>
          <p:nvPr/>
        </p:nvSpPr>
        <p:spPr>
          <a:xfrm>
            <a:off x="7731683" y="3094406"/>
            <a:ext cx="876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Merriweather Web"/>
              </a:rPr>
              <a:t>(O₃)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30129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47EF4B-3D19-4F8E-28AD-5F48D106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5" y="2009775"/>
            <a:ext cx="11745461" cy="4626539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38E4A595-BE00-B8D5-6FDB-68F44F2B8226}"/>
              </a:ext>
            </a:extLst>
          </p:cNvPr>
          <p:cNvSpPr txBox="1"/>
          <p:nvPr/>
        </p:nvSpPr>
        <p:spPr>
          <a:xfrm>
            <a:off x="377190" y="199382"/>
            <a:ext cx="6094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Merriweather Web"/>
              </a:rPr>
              <a:t>Ozone (O₃)</a:t>
            </a:r>
            <a:endParaRPr lang="de-DE" sz="8800" b="1" dirty="0">
              <a:solidFill>
                <a:schemeClr val="bg1"/>
              </a:solidFill>
              <a:latin typeface="Merriweather Web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87827E7D-67DE-9D5F-A4DB-8F9D87B47926}"/>
              </a:ext>
            </a:extLst>
          </p:cNvPr>
          <p:cNvCxnSpPr/>
          <p:nvPr/>
        </p:nvCxnSpPr>
        <p:spPr>
          <a:xfrm>
            <a:off x="764771" y="4821382"/>
            <a:ext cx="108231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0415C10-D289-8463-1930-D735A5E82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082" y="2829849"/>
            <a:ext cx="1171102" cy="1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07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3A44CE7-3891-AE5A-A3FB-8989B682E4A9}"/>
              </a:ext>
            </a:extLst>
          </p:cNvPr>
          <p:cNvSpPr txBox="1"/>
          <p:nvPr/>
        </p:nvSpPr>
        <p:spPr>
          <a:xfrm>
            <a:off x="377190" y="199382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Merriweather Web"/>
              </a:rPr>
              <a:t>What is Ozone (O₃)?</a:t>
            </a:r>
            <a:endParaRPr lang="de-DE" sz="4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0A76D33-7A1A-581C-9455-32040F3DC84B}"/>
              </a:ext>
            </a:extLst>
          </p:cNvPr>
          <p:cNvSpPr txBox="1"/>
          <p:nvPr/>
        </p:nvSpPr>
        <p:spPr>
          <a:xfrm>
            <a:off x="148590" y="3973705"/>
            <a:ext cx="66545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Ozone occurring near the ground is not released directly, but is formed from precursor pollutants − mainly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nitrogen oxides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and volatile organic compounds −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during intensive solar radiation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by complex photochemical processes.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9" name="Grafik 8" descr="Ein Bild, das Diagramm enthält.&#10;&#10;Automatisch generierte Beschreibung">
            <a:extLst>
              <a:ext uri="{FF2B5EF4-FFF2-40B4-BE49-F238E27FC236}">
                <a16:creationId xmlns:a16="http://schemas.microsoft.com/office/drawing/2014/main" id="{E019B324-BA99-3A3F-245E-FDB4F12A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86" y="-125980"/>
            <a:ext cx="5049096" cy="28842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3B85715-1488-7B74-C4A3-A95E20CC69C2}"/>
              </a:ext>
            </a:extLst>
          </p:cNvPr>
          <p:cNvSpPr txBox="1"/>
          <p:nvPr/>
        </p:nvSpPr>
        <p:spPr>
          <a:xfrm>
            <a:off x="148590" y="907268"/>
            <a:ext cx="493547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 colorless and toxic gas ozone is one of the most important trace gases in the atmosphere. The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natural ozone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layer, which is 20 to 30 kilometers high in the atmosphere, 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protects the earth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from the sun's harmful ultraviolet radiation. 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8460C07-31C5-66FE-1F0A-0185D0F0D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8" b="2907"/>
          <a:stretch/>
        </p:blipFill>
        <p:spPr bwMode="auto">
          <a:xfrm>
            <a:off x="7565612" y="1602322"/>
            <a:ext cx="4095895" cy="51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145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D19AF9D-228D-11C3-D1DC-2E616E84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272920"/>
            <a:ext cx="7479792" cy="292369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715741-3538-0FB1-D92B-B1B00EA17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226" y="272920"/>
            <a:ext cx="3541014" cy="29467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A81811F-C22F-6CED-0A98-1EC478601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226" y="3656784"/>
            <a:ext cx="3541014" cy="2965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AE1DCFD-B045-1591-6615-EE266F817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108" y="3639414"/>
            <a:ext cx="3648457" cy="29711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4A94E97-F0B7-C868-3266-38CB7C1FA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" y="3656784"/>
            <a:ext cx="3583687" cy="295379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F310416-2C40-B982-0C4C-2B1CE8BCF7C4}"/>
              </a:ext>
            </a:extLst>
          </p:cNvPr>
          <p:cNvSpPr txBox="1"/>
          <p:nvPr/>
        </p:nvSpPr>
        <p:spPr>
          <a:xfrm>
            <a:off x="7751133" y="3153580"/>
            <a:ext cx="8761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effectLst/>
                <a:latin typeface="Merriweather Web"/>
              </a:rPr>
              <a:t>(CO)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833988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3FE5ACAB-012F-9E3D-761E-88CAB558414D}"/>
              </a:ext>
            </a:extLst>
          </p:cNvPr>
          <p:cNvSpPr txBox="1"/>
          <p:nvPr/>
        </p:nvSpPr>
        <p:spPr>
          <a:xfrm>
            <a:off x="265177" y="258901"/>
            <a:ext cx="12109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Particulate</a:t>
            </a:r>
            <a:r>
              <a:rPr lang="de-DE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32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air</a:t>
            </a:r>
            <a:r>
              <a:rPr lang="de-DE" sz="3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32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pollutants</a:t>
            </a:r>
            <a:endParaRPr lang="de-DE" sz="32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076" name="Picture 4" descr="Particulate Matter (PM) Basics | US EPA">
            <a:extLst>
              <a:ext uri="{FF2B5EF4-FFF2-40B4-BE49-F238E27FC236}">
                <a16:creationId xmlns:a16="http://schemas.microsoft.com/office/drawing/2014/main" id="{255D6337-9C30-4E36-3F67-D159C0B4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128" y="966787"/>
            <a:ext cx="7473695" cy="521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825CF44-09E3-F542-FF78-6C71FEAC5BE7}"/>
              </a:ext>
            </a:extLst>
          </p:cNvPr>
          <p:cNvSpPr txBox="1"/>
          <p:nvPr/>
        </p:nvSpPr>
        <p:spPr>
          <a:xfrm>
            <a:off x="265177" y="2010111"/>
            <a:ext cx="36210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Some particles, such as dust, dirt, soot, or smoke, are large or dark enough to be seen with the naked eye.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FD8E87C-E0D1-523F-4B8E-FDEDC95E92D7}"/>
              </a:ext>
            </a:extLst>
          </p:cNvPr>
          <p:cNvSpPr txBox="1"/>
          <p:nvPr/>
        </p:nvSpPr>
        <p:spPr>
          <a:xfrm>
            <a:off x="265177" y="3574732"/>
            <a:ext cx="34381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ource Sans Pro Web"/>
              </a:rPr>
              <a:t>PM</a:t>
            </a:r>
            <a:r>
              <a:rPr lang="en-US" b="1" i="0" baseline="-25000" dirty="0">
                <a:solidFill>
                  <a:schemeClr val="bg1"/>
                </a:solidFill>
                <a:effectLst/>
                <a:latin typeface="Source Sans Pro Web"/>
              </a:rPr>
              <a:t>10 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: inhalable particles, with diameters that are generally 10 micrometers and smaller; and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Source Sans Pro We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ource Sans Pro Web"/>
              </a:rPr>
              <a:t>PM</a:t>
            </a:r>
            <a:r>
              <a:rPr lang="en-US" b="1" i="0" baseline="-25000" dirty="0">
                <a:solidFill>
                  <a:schemeClr val="bg1"/>
                </a:solidFill>
                <a:effectLst/>
                <a:latin typeface="Source Sans Pro Web"/>
              </a:rPr>
              <a:t>2.5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 : fine inhalable particles, with diameters that are generally 2.5 micrometers and smaller.</a:t>
            </a:r>
          </a:p>
        </p:txBody>
      </p:sp>
    </p:spTree>
    <p:extLst>
      <p:ext uri="{BB962C8B-B14F-4D97-AF65-F5344CB8AC3E}">
        <p14:creationId xmlns:p14="http://schemas.microsoft.com/office/powerpoint/2010/main" val="2810646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0A6B83A-71B3-806D-D685-13FBFF547F6C}"/>
              </a:ext>
            </a:extLst>
          </p:cNvPr>
          <p:cNvSpPr txBox="1"/>
          <p:nvPr/>
        </p:nvSpPr>
        <p:spPr>
          <a:xfrm>
            <a:off x="203454" y="98798"/>
            <a:ext cx="7770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What is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ource Sans Pro Web"/>
              </a:rPr>
              <a:t>Nitrogen Dioxide (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baseline="-25000" dirty="0">
                <a:solidFill>
                  <a:schemeClr val="bg1"/>
                </a:solidFill>
                <a:latin typeface="Merriweather Web"/>
              </a:rPr>
              <a:t> 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)?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48224B-9FC3-0F62-3BE6-9F9D9D4C87B0}"/>
              </a:ext>
            </a:extLst>
          </p:cNvPr>
          <p:cNvSpPr txBox="1"/>
          <p:nvPr/>
        </p:nvSpPr>
        <p:spPr>
          <a:xfrm>
            <a:off x="203454" y="683573"/>
            <a:ext cx="9672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Nitrogen Dioxide (NO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Source Sans Pro Web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) is one of a group of highly reactive gases.</a:t>
            </a: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NO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Source Sans Pro Web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 </a:t>
            </a:r>
            <a:r>
              <a:rPr lang="en-US" b="1" i="0" dirty="0">
                <a:solidFill>
                  <a:schemeClr val="bg1"/>
                </a:solidFill>
                <a:effectLst/>
                <a:latin typeface="Source Sans Pro Web"/>
              </a:rPr>
              <a:t>primarily gets in the air from the burning of fuel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. NO</a:t>
            </a:r>
            <a:r>
              <a:rPr lang="en-US" b="0" i="0" baseline="-25000" dirty="0">
                <a:solidFill>
                  <a:schemeClr val="bg1"/>
                </a:solidFill>
                <a:effectLst/>
                <a:latin typeface="Source Sans Pro Web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Source Sans Pro Web"/>
              </a:rPr>
              <a:t> forms from emissions from cars, trucks and buses, power plants, and off-road equipment.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FA9DC4A-C5E4-0A4D-DEAD-5D42270C0705}"/>
              </a:ext>
            </a:extLst>
          </p:cNvPr>
          <p:cNvSpPr txBox="1"/>
          <p:nvPr/>
        </p:nvSpPr>
        <p:spPr>
          <a:xfrm>
            <a:off x="203454" y="3958500"/>
            <a:ext cx="7770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What are </a:t>
            </a:r>
            <a:r>
              <a:rPr lang="en-US" sz="3200" dirty="0">
                <a:solidFill>
                  <a:schemeClr val="bg1"/>
                </a:solidFill>
                <a:latin typeface="Source Sans Pro Web"/>
              </a:rPr>
              <a:t>nitrogen oxides (</a:t>
            </a:r>
            <a:r>
              <a:rPr lang="de-DE" sz="32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NOₓ)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6C7E64-2645-C505-988F-80C7B14E06AF}"/>
              </a:ext>
            </a:extLst>
          </p:cNvPr>
          <p:cNvSpPr txBox="1"/>
          <p:nvPr/>
        </p:nvSpPr>
        <p:spPr>
          <a:xfrm>
            <a:off x="203454" y="4576975"/>
            <a:ext cx="5892546" cy="1194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 Sans Pro Web"/>
              </a:rPr>
              <a:t>Nitrogen oxides (N</a:t>
            </a:r>
            <a:r>
              <a:rPr lang="de-DE" sz="18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Oₓ</a:t>
            </a:r>
            <a:r>
              <a:rPr lang="en-US" dirty="0">
                <a:solidFill>
                  <a:schemeClr val="bg1"/>
                </a:solidFill>
                <a:latin typeface="Source Sans Pro Web"/>
              </a:rPr>
              <a:t>), mainly a mixture of nitric oxide (NO) and nitrogen dioxide (NO2), are formed by the reaction of nitrogen and oxygen compounds in the air as a </a:t>
            </a:r>
            <a:r>
              <a:rPr lang="en-US" b="1" dirty="0">
                <a:solidFill>
                  <a:schemeClr val="bg1"/>
                </a:solidFill>
                <a:latin typeface="Source Sans Pro Web"/>
              </a:rPr>
              <a:t>result of combustion processes and traffic</a:t>
            </a:r>
            <a:r>
              <a:rPr lang="en-US" dirty="0">
                <a:solidFill>
                  <a:schemeClr val="bg1"/>
                </a:solidFill>
                <a:latin typeface="Source Sans Pro Web"/>
              </a:rPr>
              <a:t>.</a:t>
            </a:r>
            <a:endParaRPr lang="de-DE" dirty="0">
              <a:solidFill>
                <a:schemeClr val="bg1"/>
              </a:solidFill>
              <a:latin typeface="Source Sans Pro Web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89E98A1-E2F8-0067-C6B6-0228CF5B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10" y="1566513"/>
            <a:ext cx="5398341" cy="173023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A58EE75-CC79-DBB3-918D-9F501F8A42B2}"/>
              </a:ext>
            </a:extLst>
          </p:cNvPr>
          <p:cNvSpPr txBox="1"/>
          <p:nvPr/>
        </p:nvSpPr>
        <p:spPr>
          <a:xfrm>
            <a:off x="203454" y="1822372"/>
            <a:ext cx="77701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What is </a:t>
            </a:r>
            <a:r>
              <a:rPr lang="en-US" sz="3200" dirty="0">
                <a:solidFill>
                  <a:schemeClr val="bg1"/>
                </a:solidFill>
                <a:latin typeface="Source Sans Pro Web"/>
              </a:rPr>
              <a:t>nitric oxide (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NO)?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A002411-DB8A-5B20-A53E-0B0B7135CC39}"/>
              </a:ext>
            </a:extLst>
          </p:cNvPr>
          <p:cNvSpPr txBox="1"/>
          <p:nvPr/>
        </p:nvSpPr>
        <p:spPr>
          <a:xfrm>
            <a:off x="203454" y="2409988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ource Sans Pro Web"/>
              </a:rPr>
              <a:t>Nitric oxide appears as a colorless gas. Noncombustible but accelerates the </a:t>
            </a:r>
            <a:r>
              <a:rPr lang="en-US" b="1" dirty="0">
                <a:solidFill>
                  <a:schemeClr val="bg1"/>
                </a:solidFill>
                <a:latin typeface="Source Sans Pro Web"/>
              </a:rPr>
              <a:t>burning of combustible material. </a:t>
            </a:r>
            <a:r>
              <a:rPr lang="en-US" dirty="0">
                <a:solidFill>
                  <a:schemeClr val="bg1"/>
                </a:solidFill>
                <a:latin typeface="Source Sans Pro Web"/>
              </a:rPr>
              <a:t>Vapors heavier than air. Very toxic by inhalation and skin absorption.</a:t>
            </a:r>
            <a:endParaRPr lang="de-DE" dirty="0">
              <a:solidFill>
                <a:schemeClr val="bg1"/>
              </a:solidFill>
              <a:latin typeface="Source Sans Pro Web"/>
            </a:endParaRPr>
          </a:p>
        </p:txBody>
      </p:sp>
      <p:pic>
        <p:nvPicPr>
          <p:cNvPr id="5124" name="Picture 4" descr="What are the Main Sources of Nitrogen Oxides and Volatile Organic Compounds?">
            <a:extLst>
              <a:ext uri="{FF2B5EF4-FFF2-40B4-BE49-F238E27FC236}">
                <a16:creationId xmlns:a16="http://schemas.microsoft.com/office/drawing/2014/main" id="{336D9DF2-05BF-EBB1-640B-843CFAA1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711" y="3429001"/>
            <a:ext cx="5398341" cy="325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3F2C093-5BAB-88E1-0442-5B81D8BB2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2489" y="98798"/>
            <a:ext cx="1356592" cy="13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65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EA7E572-F0AC-4962-AC8B-24DD8CD6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17" y="-53530"/>
            <a:ext cx="10397766" cy="77098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4400" dirty="0">
                <a:latin typeface="Roboto" panose="02000000000000000000" pitchFamily="2" charset="0"/>
              </a:rPr>
              <a:t>Station #174 Frankfurter Allee</a:t>
            </a:r>
            <a:endParaRPr lang="de-DE" sz="4400" dirty="0">
              <a:latin typeface="Roboto" panose="02000000000000000000" pitchFamily="2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D7B63F-6F62-46FC-8E6A-512867B9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de-DE" smtClean="0"/>
              <a:pPr rtl="0"/>
              <a:t>3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A154CE0-5901-9632-9D74-A6500B72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6" y="758280"/>
            <a:ext cx="11165468" cy="6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78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69268B3-AB7B-EE28-3DD0-16B9948F380F}"/>
              </a:ext>
            </a:extLst>
          </p:cNvPr>
          <p:cNvSpPr txBox="1"/>
          <p:nvPr/>
        </p:nvSpPr>
        <p:spPr>
          <a:xfrm>
            <a:off x="459867" y="3674102"/>
            <a:ext cx="1112596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most common source of carbon monoxide is the partial combustion of carbon-containing compounds.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greatest sources of CO to outdoor air are </a:t>
            </a:r>
            <a:r>
              <a:rPr lang="en-US" sz="2400" b="1" dirty="0">
                <a:solidFill>
                  <a:schemeClr val="bg1"/>
                </a:solidFill>
              </a:rPr>
              <a:t>cars, trucks and other vehicles or machinery that burn fossil fuels</a:t>
            </a:r>
            <a:r>
              <a:rPr lang="en-US" sz="2400" dirty="0">
                <a:solidFill>
                  <a:schemeClr val="bg1"/>
                </a:solidFill>
              </a:rPr>
              <a:t>. A variety of items in your home such as unvented kerosene and gas space heaters, leaking chimneys and furnaces, and gas stoves also release CO and can affect air quality indoors.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E5F3311-3C15-9AB3-7383-CB7810CD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33" y="580329"/>
            <a:ext cx="5558572" cy="216333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75648EF-5641-9BD2-E174-7BBADB9DF177}"/>
              </a:ext>
            </a:extLst>
          </p:cNvPr>
          <p:cNvSpPr txBox="1"/>
          <p:nvPr/>
        </p:nvSpPr>
        <p:spPr>
          <a:xfrm>
            <a:off x="364422" y="506242"/>
            <a:ext cx="57955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</a:rPr>
              <a:t>What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is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carbon</a:t>
            </a:r>
            <a:r>
              <a:rPr lang="de-DE" sz="6600" dirty="0">
                <a:solidFill>
                  <a:schemeClr val="bg1"/>
                </a:solidFill>
              </a:rPr>
              <a:t> </a:t>
            </a:r>
            <a:r>
              <a:rPr lang="de-DE" sz="6600" dirty="0" err="1">
                <a:solidFill>
                  <a:schemeClr val="bg1"/>
                </a:solidFill>
              </a:rPr>
              <a:t>monoxide</a:t>
            </a:r>
            <a:r>
              <a:rPr lang="de-DE" sz="6600" dirty="0">
                <a:solidFill>
                  <a:schemeClr val="bg1"/>
                </a:solidFill>
              </a:rPr>
              <a:t> (CO)?</a:t>
            </a:r>
          </a:p>
        </p:txBody>
      </p:sp>
    </p:spTree>
    <p:extLst>
      <p:ext uri="{BB962C8B-B14F-4D97-AF65-F5344CB8AC3E}">
        <p14:creationId xmlns:p14="http://schemas.microsoft.com/office/powerpoint/2010/main" val="3920259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EFCCBF4-55DF-3B37-95C2-22F1A483EA18}"/>
              </a:ext>
            </a:extLst>
          </p:cNvPr>
          <p:cNvSpPr txBox="1">
            <a:spLocks/>
          </p:cNvSpPr>
          <p:nvPr/>
        </p:nvSpPr>
        <p:spPr>
          <a:xfrm>
            <a:off x="7043928" y="0"/>
            <a:ext cx="4826434" cy="77098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Roboto" panose="02000000000000000000" pitchFamily="2" charset="0"/>
              </a:rPr>
              <a:t>Station #174 Frankfurter Allee</a:t>
            </a:r>
            <a:endParaRPr lang="de-DE" sz="28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2307C51-DF6E-EF17-C477-E005173D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72" y="798372"/>
            <a:ext cx="4264078" cy="3238990"/>
          </a:xfrm>
          <a:prstGeom prst="rect">
            <a:avLst/>
          </a:prstGeom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904B737A-2594-7E16-0E3B-61F372B7A606}"/>
              </a:ext>
            </a:extLst>
          </p:cNvPr>
          <p:cNvSpPr txBox="1">
            <a:spLocks/>
          </p:cNvSpPr>
          <p:nvPr/>
        </p:nvSpPr>
        <p:spPr>
          <a:xfrm>
            <a:off x="-82350" y="384048"/>
            <a:ext cx="6373422" cy="87782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What</a:t>
            </a:r>
            <a:r>
              <a:rPr lang="de-DE" sz="54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54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is</a:t>
            </a:r>
            <a:r>
              <a:rPr lang="de-DE" sz="54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540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measured</a:t>
            </a:r>
            <a:r>
              <a:rPr lang="de-DE" sz="540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?</a:t>
            </a:r>
            <a:endParaRPr lang="de-DE" sz="19900" dirty="0">
              <a:solidFill>
                <a:schemeClr val="tx1"/>
              </a:solidFill>
            </a:endParaRP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FBE2B879-074B-D9F2-0FCA-78026FF96BE8}"/>
              </a:ext>
            </a:extLst>
          </p:cNvPr>
          <p:cNvSpPr txBox="1">
            <a:spLocks/>
          </p:cNvSpPr>
          <p:nvPr/>
        </p:nvSpPr>
        <p:spPr>
          <a:xfrm>
            <a:off x="425452" y="1261872"/>
            <a:ext cx="6825740" cy="5189941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6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 err="1">
                <a:effectLst/>
                <a:latin typeface="Roboto" panose="02000000000000000000" pitchFamily="2" charset="0"/>
              </a:rPr>
              <a:t>Particulate</a:t>
            </a:r>
            <a:r>
              <a:rPr lang="de-DE" sz="4400" i="0" dirty="0">
                <a:effectLst/>
                <a:latin typeface="Roboto" panose="02000000000000000000" pitchFamily="2" charset="0"/>
              </a:rPr>
              <a:t> Matter (PM10)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 err="1">
                <a:effectLst/>
                <a:latin typeface="Roboto" panose="02000000000000000000" pitchFamily="2" charset="0"/>
              </a:rPr>
              <a:t>Particulate</a:t>
            </a:r>
            <a:r>
              <a:rPr lang="de-DE" sz="4400" i="0" dirty="0">
                <a:effectLst/>
                <a:latin typeface="Roboto" panose="02000000000000000000" pitchFamily="2" charset="0"/>
              </a:rPr>
              <a:t> Matter (PM2.5)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>
                <a:effectLst/>
                <a:latin typeface="Roboto" panose="02000000000000000000" pitchFamily="2" charset="0"/>
              </a:rPr>
              <a:t>Nitrogen Dioxide (NO₂)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 err="1">
                <a:effectLst/>
                <a:latin typeface="Roboto" panose="02000000000000000000" pitchFamily="2" charset="0"/>
              </a:rPr>
              <a:t>Nitric</a:t>
            </a:r>
            <a:r>
              <a:rPr lang="de-DE" sz="4400" i="0" dirty="0">
                <a:effectLst/>
                <a:latin typeface="Roboto" panose="02000000000000000000" pitchFamily="2" charset="0"/>
              </a:rPr>
              <a:t> Oxide (NO)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>
                <a:effectLst/>
                <a:latin typeface="Roboto" panose="02000000000000000000" pitchFamily="2" charset="0"/>
              </a:rPr>
              <a:t>Total Nitrogen Oxides (NOₓ)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 err="1">
                <a:effectLst/>
                <a:latin typeface="Roboto" panose="02000000000000000000" pitchFamily="2" charset="0"/>
              </a:rPr>
              <a:t>Ozone</a:t>
            </a:r>
            <a:r>
              <a:rPr lang="de-DE" sz="4400" i="0" dirty="0">
                <a:effectLst/>
                <a:latin typeface="Roboto" panose="02000000000000000000" pitchFamily="2" charset="0"/>
              </a:rPr>
              <a:t> (O₃)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>
                <a:effectLst/>
                <a:latin typeface="Roboto" panose="02000000000000000000" pitchFamily="2" charset="0"/>
              </a:rPr>
              <a:t>Carbon Monoxide (CO)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4400" i="0" dirty="0">
                <a:effectLst/>
                <a:latin typeface="Roboto" panose="02000000000000000000" pitchFamily="2" charset="0"/>
              </a:rPr>
              <a:t>Sulfur Dioxide (SO₂)</a:t>
            </a:r>
            <a:endParaRPr lang="de-DE" sz="13800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0556345E-89C8-4D58-A736-60811B0E85CC}"/>
              </a:ext>
            </a:extLst>
          </p:cNvPr>
          <p:cNvSpPr txBox="1">
            <a:spLocks/>
          </p:cNvSpPr>
          <p:nvPr/>
        </p:nvSpPr>
        <p:spPr>
          <a:xfrm>
            <a:off x="7043928" y="4296892"/>
            <a:ext cx="4611626" cy="45046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0" i="0" dirty="0" err="1">
                <a:effectLst/>
                <a:latin typeface="Roboto" panose="02000000000000000000" pitchFamily="2" charset="0"/>
              </a:rPr>
              <a:t>available</a:t>
            </a:r>
            <a:r>
              <a:rPr lang="de-DE" sz="24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400" b="0" i="0" dirty="0" err="1">
                <a:effectLst/>
                <a:latin typeface="Roboto" panose="02000000000000000000" pitchFamily="2" charset="0"/>
              </a:rPr>
              <a:t>measurement</a:t>
            </a:r>
            <a:r>
              <a:rPr lang="de-DE" sz="2400" b="0" i="0" dirty="0">
                <a:effectLst/>
                <a:latin typeface="Roboto" panose="02000000000000000000" pitchFamily="2" charset="0"/>
              </a:rPr>
              <a:t> </a:t>
            </a:r>
            <a:r>
              <a:rPr lang="de-DE" sz="2400" b="0" i="0" dirty="0" err="1">
                <a:effectLst/>
                <a:latin typeface="Roboto" panose="02000000000000000000" pitchFamily="2" charset="0"/>
              </a:rPr>
              <a:t>intervals</a:t>
            </a:r>
            <a:r>
              <a:rPr lang="de-DE" sz="2400" b="0" i="0" dirty="0">
                <a:effectLst/>
                <a:latin typeface="Roboto" panose="02000000000000000000" pitchFamily="2" charset="0"/>
              </a:rPr>
              <a:t>:</a:t>
            </a:r>
            <a:endParaRPr lang="de-DE" sz="7200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1E22CBEC-A5B5-9713-3456-99A4C03B59F4}"/>
              </a:ext>
            </a:extLst>
          </p:cNvPr>
          <p:cNvSpPr txBox="1">
            <a:spLocks/>
          </p:cNvSpPr>
          <p:nvPr/>
        </p:nvSpPr>
        <p:spPr>
          <a:xfrm>
            <a:off x="9767240" y="4845584"/>
            <a:ext cx="2103122" cy="15079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Hour</a:t>
            </a:r>
          </a:p>
          <a:p>
            <a:pPr marL="1143000" indent="-11430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Day</a:t>
            </a:r>
          </a:p>
          <a:p>
            <a:pPr marL="1143000" indent="-11430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de-DE" sz="2000" dirty="0" err="1"/>
              <a:t>Month</a:t>
            </a:r>
            <a:endParaRPr lang="de-DE" sz="2000" dirty="0"/>
          </a:p>
          <a:p>
            <a:pPr marL="1143000" indent="-1143000" algn="l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Year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EB5FEAE-903C-9956-5CF4-4E6EFBD8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231" y="4845585"/>
            <a:ext cx="1696498" cy="15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ankfurter Allee – Wikipedia">
            <a:extLst>
              <a:ext uri="{FF2B5EF4-FFF2-40B4-BE49-F238E27FC236}">
                <a16:creationId xmlns:a16="http://schemas.microsoft.com/office/drawing/2014/main" id="{D0F29252-E708-9674-B575-F74C9EC54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79" y="678360"/>
            <a:ext cx="5180221" cy="343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EFCCBF4-55DF-3B37-95C2-22F1A483EA18}"/>
              </a:ext>
            </a:extLst>
          </p:cNvPr>
          <p:cNvSpPr txBox="1">
            <a:spLocks/>
          </p:cNvSpPr>
          <p:nvPr/>
        </p:nvSpPr>
        <p:spPr>
          <a:xfrm>
            <a:off x="3452198" y="-28019"/>
            <a:ext cx="10397766" cy="77098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solidFill>
                  <a:schemeClr val="tx1"/>
                </a:solidFill>
                <a:latin typeface="Roboto" panose="02000000000000000000" pitchFamily="2" charset="0"/>
              </a:rPr>
              <a:t>Station #174 </a:t>
            </a:r>
            <a:r>
              <a:rPr lang="en-US" sz="4400" dirty="0">
                <a:latin typeface="Roboto" panose="02000000000000000000" pitchFamily="2" charset="0"/>
              </a:rPr>
              <a:t>Frankfurter Allee</a:t>
            </a:r>
            <a:endParaRPr lang="de-DE" sz="4400" dirty="0">
              <a:latin typeface="Roboto" panose="02000000000000000000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2307C51-DF6E-EF17-C477-E005173D4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0" y="651698"/>
            <a:ext cx="6545329" cy="429283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3CFEF3D-CC67-3D25-E174-F6250E5B9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079" y="4238855"/>
            <a:ext cx="5180221" cy="245722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3FCE8BE2-8B86-D6E7-207C-059BD7FD5DEA}"/>
              </a:ext>
            </a:extLst>
          </p:cNvPr>
          <p:cNvSpPr/>
          <p:nvPr/>
        </p:nvSpPr>
        <p:spPr>
          <a:xfrm>
            <a:off x="8565356" y="5210176"/>
            <a:ext cx="85725" cy="85724"/>
          </a:xfrm>
          <a:prstGeom prst="ellipse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8C48231-E751-1E4A-A0A3-7FF88A4B78B4}"/>
              </a:ext>
            </a:extLst>
          </p:cNvPr>
          <p:cNvSpPr/>
          <p:nvPr/>
        </p:nvSpPr>
        <p:spPr>
          <a:xfrm rot="816023">
            <a:off x="8544866" y="4742589"/>
            <a:ext cx="3260324" cy="1811474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76BE971-072C-A49C-548A-8225B49CF869}"/>
              </a:ext>
            </a:extLst>
          </p:cNvPr>
          <p:cNvSpPr txBox="1"/>
          <p:nvPr/>
        </p:nvSpPr>
        <p:spPr>
          <a:xfrm>
            <a:off x="124699" y="4944534"/>
            <a:ext cx="49408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Particulate</a:t>
            </a:r>
            <a:r>
              <a:rPr lang="de-DE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2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air</a:t>
            </a:r>
            <a:r>
              <a:rPr lang="de-DE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DE" sz="28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pollutants</a:t>
            </a:r>
            <a:endParaRPr lang="de-DE" sz="28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Roboto" panose="02000000000000000000" pitchFamily="2" charset="0"/>
              </a:rPr>
              <a:t>Nitrogen Oxides </a:t>
            </a:r>
            <a:r>
              <a:rPr lang="de-DE" sz="28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(NOₓ)</a:t>
            </a:r>
            <a:endParaRPr lang="de-DE" sz="28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schemeClr val="bg1"/>
                </a:solidFill>
                <a:latin typeface="Roboto" panose="02000000000000000000" pitchFamily="2" charset="0"/>
              </a:rPr>
              <a:t>Ozone</a:t>
            </a:r>
            <a:r>
              <a:rPr lang="de-DE" sz="2800" dirty="0">
                <a:solidFill>
                  <a:schemeClr val="bg1"/>
                </a:solidFill>
                <a:latin typeface="Roboto" panose="02000000000000000000" pitchFamily="2" charset="0"/>
              </a:rPr>
              <a:t> (O</a:t>
            </a:r>
            <a:r>
              <a:rPr lang="de-DE" sz="280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₃)</a:t>
            </a:r>
            <a:endParaRPr lang="de-DE" sz="2800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  <a:latin typeface="Roboto" panose="02000000000000000000" pitchFamily="2" charset="0"/>
              </a:rPr>
              <a:t>Carbon Monoxide (CO)</a:t>
            </a:r>
          </a:p>
          <a:p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2" name="Gleichschenkliges Dreieck 1">
            <a:extLst>
              <a:ext uri="{FF2B5EF4-FFF2-40B4-BE49-F238E27FC236}">
                <a16:creationId xmlns:a16="http://schemas.microsoft.com/office/drawing/2014/main" id="{A351CF5C-67AB-73E9-3FBB-8EDA0B3155F8}"/>
              </a:ext>
            </a:extLst>
          </p:cNvPr>
          <p:cNvSpPr/>
          <p:nvPr/>
        </p:nvSpPr>
        <p:spPr>
          <a:xfrm rot="16509771">
            <a:off x="9282437" y="3784129"/>
            <a:ext cx="1955119" cy="3243475"/>
          </a:xfrm>
          <a:prstGeom prst="triangle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59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365D4A13-D346-8A7A-F4C9-4A2BB3D6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9" y="101957"/>
            <a:ext cx="9304862" cy="325931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BE710A01-FB7E-BC0B-58BD-9D8B1892B9D1}"/>
              </a:ext>
            </a:extLst>
          </p:cNvPr>
          <p:cNvSpPr txBox="1"/>
          <p:nvPr/>
        </p:nvSpPr>
        <p:spPr>
          <a:xfrm>
            <a:off x="9516555" y="1269474"/>
            <a:ext cx="2125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PM2,5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589F3F54-56EB-710E-C8C8-72897873D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9" y="3496733"/>
            <a:ext cx="9304862" cy="3259309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01884122-383D-505E-0AB6-F91F211D2EFB}"/>
              </a:ext>
            </a:extLst>
          </p:cNvPr>
          <p:cNvSpPr txBox="1"/>
          <p:nvPr/>
        </p:nvSpPr>
        <p:spPr>
          <a:xfrm>
            <a:off x="9516555" y="4877199"/>
            <a:ext cx="21250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</a:rPr>
              <a:t>PM10</a:t>
            </a: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4689AA09-6D1C-DADB-3800-6C2389603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50629"/>
              </p:ext>
            </p:extLst>
          </p:nvPr>
        </p:nvGraphicFramePr>
        <p:xfrm>
          <a:off x="84919" y="3493668"/>
          <a:ext cx="9304862" cy="326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2406320" imgH="4342680" progId="">
                  <p:embed/>
                </p:oleObj>
              </mc:Choice>
              <mc:Fallback>
                <p:oleObj r:id="rId5" imgW="12406320" imgH="4342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919" y="3493668"/>
                        <a:ext cx="9304862" cy="3262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4A82B3B9-D23A-92BB-3BBF-873ADAEC2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180800"/>
              </p:ext>
            </p:extLst>
          </p:nvPr>
        </p:nvGraphicFramePr>
        <p:xfrm>
          <a:off x="84919" y="101955"/>
          <a:ext cx="9304862" cy="326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406320" imgH="4342680" progId="">
                  <p:embed/>
                </p:oleObj>
              </mc:Choice>
              <mc:Fallback>
                <p:oleObj r:id="rId7" imgW="12406320" imgH="4342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919" y="101955"/>
                        <a:ext cx="9304862" cy="3262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16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D58B94-1825-1326-4ED9-31C85C07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52" y="450814"/>
            <a:ext cx="6096046" cy="24479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3D9DA1-DDA0-2665-1C77-5E10D08EB312}"/>
              </a:ext>
            </a:extLst>
          </p:cNvPr>
          <p:cNvSpPr txBox="1"/>
          <p:nvPr/>
        </p:nvSpPr>
        <p:spPr>
          <a:xfrm>
            <a:off x="8696481" y="-1094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2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BA1D-FB81-9089-3D47-B1F70BD28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814"/>
            <a:ext cx="6095952" cy="24479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03F176C-90D8-1805-1DD3-FB1CD5C55922}"/>
              </a:ext>
            </a:extLst>
          </p:cNvPr>
          <p:cNvSpPr txBox="1"/>
          <p:nvPr/>
        </p:nvSpPr>
        <p:spPr>
          <a:xfrm>
            <a:off x="2537055" y="-109470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 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85B4AC3-136A-2BF0-46A7-9C5A7347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211" y="3953709"/>
            <a:ext cx="6171810" cy="244792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5336C6-EBB8-23B3-1E48-EBE5AFF282E2}"/>
              </a:ext>
            </a:extLst>
          </p:cNvPr>
          <p:cNvSpPr txBox="1"/>
          <p:nvPr/>
        </p:nvSpPr>
        <p:spPr>
          <a:xfrm>
            <a:off x="5717195" y="3410784"/>
            <a:ext cx="1021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NO</a:t>
            </a:r>
            <a:r>
              <a:rPr lang="en-US" sz="3200" b="1" i="0" baseline="-25000" dirty="0">
                <a:solidFill>
                  <a:schemeClr val="bg1"/>
                </a:solidFill>
                <a:effectLst/>
                <a:latin typeface="Merriweather Web"/>
              </a:rPr>
              <a:t>x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Merriweather Web"/>
              </a:rPr>
              <a:t> 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EA30654-8966-5E9A-EBC9-A689B357B3B4}"/>
              </a:ext>
            </a:extLst>
          </p:cNvPr>
          <p:cNvSpPr txBox="1"/>
          <p:nvPr/>
        </p:nvSpPr>
        <p:spPr>
          <a:xfrm>
            <a:off x="74955" y="2898738"/>
            <a:ext cx="1021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1994-2022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098355C-0F14-620D-5FD3-F4961AB1FF41}"/>
              </a:ext>
            </a:extLst>
          </p:cNvPr>
          <p:cNvSpPr txBox="1"/>
          <p:nvPr/>
        </p:nvSpPr>
        <p:spPr>
          <a:xfrm>
            <a:off x="3144636" y="6401634"/>
            <a:ext cx="1021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1994-2022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0106DD8-6A06-C876-AAF5-2E9C3539C2E3}"/>
              </a:ext>
            </a:extLst>
          </p:cNvPr>
          <p:cNvSpPr txBox="1"/>
          <p:nvPr/>
        </p:nvSpPr>
        <p:spPr>
          <a:xfrm>
            <a:off x="6374374" y="2898738"/>
            <a:ext cx="10218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/>
                </a:solidFill>
                <a:effectLst/>
                <a:latin typeface="Merriweather Web"/>
              </a:rPr>
              <a:t>2014-2022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E243D71A-37AA-DCBE-3C5D-80E742053AC6}"/>
              </a:ext>
            </a:extLst>
          </p:cNvPr>
          <p:cNvCxnSpPr>
            <a:cxnSpLocks/>
          </p:cNvCxnSpPr>
          <p:nvPr/>
        </p:nvCxnSpPr>
        <p:spPr>
          <a:xfrm>
            <a:off x="440575" y="1587731"/>
            <a:ext cx="5403272" cy="881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780E34F-4419-E855-ABD7-EA2A47080882}"/>
              </a:ext>
            </a:extLst>
          </p:cNvPr>
          <p:cNvCxnSpPr>
            <a:cxnSpLocks/>
          </p:cNvCxnSpPr>
          <p:nvPr/>
        </p:nvCxnSpPr>
        <p:spPr>
          <a:xfrm>
            <a:off x="6480268" y="1049529"/>
            <a:ext cx="5390307" cy="135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7A74A1E-A338-F29A-4783-BB80A0D889A8}"/>
              </a:ext>
            </a:extLst>
          </p:cNvPr>
          <p:cNvCxnSpPr>
            <a:cxnSpLocks/>
          </p:cNvCxnSpPr>
          <p:nvPr/>
        </p:nvCxnSpPr>
        <p:spPr>
          <a:xfrm>
            <a:off x="3644585" y="4797380"/>
            <a:ext cx="5459578" cy="117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Emissionen aus Kleinfeuerungsanlagen in Wohngebieten | Umweltbundesamt">
            <a:extLst>
              <a:ext uri="{FF2B5EF4-FFF2-40B4-BE49-F238E27FC236}">
                <a16:creationId xmlns:a16="http://schemas.microsoft.com/office/drawing/2014/main" id="{6481EA92-F0EE-1F1D-D1F8-AC7743F62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6" r="11133"/>
          <a:stretch/>
        </p:blipFill>
        <p:spPr bwMode="auto">
          <a:xfrm>
            <a:off x="4636366" y="687700"/>
            <a:ext cx="1181164" cy="1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ar with exhaust smoke clouds isolated, air pollution vector illustration.  Stock-Vektorgrafik | Adobe Stock">
            <a:extLst>
              <a:ext uri="{FF2B5EF4-FFF2-40B4-BE49-F238E27FC236}">
                <a16:creationId xmlns:a16="http://schemas.microsoft.com/office/drawing/2014/main" id="{3C718EA9-311E-827E-F3E7-08FDE9C36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/>
          <a:stretch/>
        </p:blipFill>
        <p:spPr bwMode="auto">
          <a:xfrm>
            <a:off x="10875169" y="687700"/>
            <a:ext cx="1136572" cy="8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48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47EF4B-3D19-4F8E-28AD-5F48D106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5" y="2009775"/>
            <a:ext cx="11745461" cy="462653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EF8BD5C0-3269-A794-E8A6-8FAD04F71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24" y="2009775"/>
            <a:ext cx="11767352" cy="462653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44678A-FA5C-0AD6-F70F-4067A6910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082" y="2829849"/>
            <a:ext cx="1171102" cy="117145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189830F-E2FC-BFB8-5643-4998CF92B373}"/>
              </a:ext>
            </a:extLst>
          </p:cNvPr>
          <p:cNvSpPr txBox="1"/>
          <p:nvPr/>
        </p:nvSpPr>
        <p:spPr>
          <a:xfrm>
            <a:off x="377190" y="199382"/>
            <a:ext cx="60944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Merriweather Web"/>
              </a:rPr>
              <a:t>Ozone (O₃)</a:t>
            </a:r>
            <a:endParaRPr lang="de-DE" sz="8800" b="1" dirty="0">
              <a:solidFill>
                <a:schemeClr val="bg1"/>
              </a:solidFill>
              <a:latin typeface="Merriweather Web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6FA4D211-85B6-665B-2557-F2E6F2E08632}"/>
              </a:ext>
            </a:extLst>
          </p:cNvPr>
          <p:cNvCxnSpPr/>
          <p:nvPr/>
        </p:nvCxnSpPr>
        <p:spPr>
          <a:xfrm>
            <a:off x="764771" y="4821382"/>
            <a:ext cx="108231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32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E5F3311-3C15-9AB3-7383-CB7810CD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127607"/>
            <a:ext cx="4453672" cy="17333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C8EF8A-5BEC-4346-4A60-BAC2F3B34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9" y="2130097"/>
            <a:ext cx="11769091" cy="4600296"/>
          </a:xfrm>
          <a:prstGeom prst="rect">
            <a:avLst/>
          </a:prstGeom>
        </p:spPr>
      </p:pic>
      <p:sp>
        <p:nvSpPr>
          <p:cNvPr id="8" name="Bogen 7">
            <a:extLst>
              <a:ext uri="{FF2B5EF4-FFF2-40B4-BE49-F238E27FC236}">
                <a16:creationId xmlns:a16="http://schemas.microsoft.com/office/drawing/2014/main" id="{6255D33E-6FB7-E161-E3D8-9C86D6A65B42}"/>
              </a:ext>
            </a:extLst>
          </p:cNvPr>
          <p:cNvSpPr/>
          <p:nvPr/>
        </p:nvSpPr>
        <p:spPr>
          <a:xfrm flipH="1" flipV="1">
            <a:off x="605020" y="-103358"/>
            <a:ext cx="21798111" cy="6150196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A46423-2948-FA40-0E3E-E1EC33A98BA6}"/>
              </a:ext>
            </a:extLst>
          </p:cNvPr>
          <p:cNvCxnSpPr/>
          <p:nvPr/>
        </p:nvCxnSpPr>
        <p:spPr>
          <a:xfrm>
            <a:off x="11088311" y="6046838"/>
            <a:ext cx="48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770E24A9-861A-610D-8ABC-67939F222374}"/>
              </a:ext>
            </a:extLst>
          </p:cNvPr>
          <p:cNvSpPr/>
          <p:nvPr/>
        </p:nvSpPr>
        <p:spPr>
          <a:xfrm>
            <a:off x="585788" y="2959100"/>
            <a:ext cx="436245" cy="85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BE9BA6-A9DB-9C7A-EF07-EA73A9B40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613" y="2617693"/>
            <a:ext cx="7147338" cy="178683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2B65D50-5A95-F2CA-9383-72BB30D69780}"/>
              </a:ext>
            </a:extLst>
          </p:cNvPr>
          <p:cNvSpPr txBox="1"/>
          <p:nvPr/>
        </p:nvSpPr>
        <p:spPr>
          <a:xfrm>
            <a:off x="156209" y="291828"/>
            <a:ext cx="6597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Carbon </a:t>
            </a:r>
            <a:r>
              <a:rPr lang="de-DE" sz="4800" dirty="0" err="1">
                <a:solidFill>
                  <a:schemeClr val="bg1"/>
                </a:solidFill>
              </a:rPr>
              <a:t>monoxide</a:t>
            </a:r>
            <a:r>
              <a:rPr lang="de-DE" sz="4800" dirty="0">
                <a:solidFill>
                  <a:schemeClr val="bg1"/>
                </a:solidFill>
              </a:rPr>
              <a:t> (CO)?</a:t>
            </a:r>
          </a:p>
        </p:txBody>
      </p:sp>
    </p:spTree>
    <p:extLst>
      <p:ext uri="{BB962C8B-B14F-4D97-AF65-F5344CB8AC3E}">
        <p14:creationId xmlns:p14="http://schemas.microsoft.com/office/powerpoint/2010/main" val="1266438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299EFFB-D799-69BC-3C6F-785C1E7F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34" y="1224458"/>
            <a:ext cx="6552819" cy="5430761"/>
          </a:xfrm>
          <a:prstGeom prst="rect">
            <a:avLst/>
          </a:prstGeom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68F30992-B401-BEEF-2F7A-318E27ADB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13" y="3456576"/>
            <a:ext cx="2967660" cy="1438174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2F51ADA1-F354-7500-89D9-DE35B7214F68}"/>
              </a:ext>
            </a:extLst>
          </p:cNvPr>
          <p:cNvSpPr/>
          <p:nvPr/>
        </p:nvSpPr>
        <p:spPr>
          <a:xfrm>
            <a:off x="5667375" y="1037592"/>
            <a:ext cx="1695450" cy="66601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B2D6A69-2F28-F6DC-C65F-11DB7EF6E0B2}"/>
              </a:ext>
            </a:extLst>
          </p:cNvPr>
          <p:cNvSpPr/>
          <p:nvPr/>
        </p:nvSpPr>
        <p:spPr>
          <a:xfrm>
            <a:off x="9772650" y="1204574"/>
            <a:ext cx="1600903" cy="42419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19446FD-6160-5BD3-EE1D-627E0F815827}"/>
              </a:ext>
            </a:extLst>
          </p:cNvPr>
          <p:cNvCxnSpPr/>
          <p:nvPr/>
        </p:nvCxnSpPr>
        <p:spPr>
          <a:xfrm>
            <a:off x="6191250" y="2047875"/>
            <a:ext cx="4010025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048BE1B-466C-3FEB-D2A7-37860B400294}"/>
              </a:ext>
            </a:extLst>
          </p:cNvPr>
          <p:cNvSpPr txBox="1"/>
          <p:nvPr/>
        </p:nvSpPr>
        <p:spPr>
          <a:xfrm>
            <a:off x="294027" y="3939838"/>
            <a:ext cx="4325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 the following bar charts, readings are counted </a:t>
            </a:r>
          </a:p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when they are above a certain threshold. </a:t>
            </a:r>
          </a:p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Neither an average value nor a sum is displayed.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E8B7B9-219B-8AB9-8D5B-094093CB7186}"/>
              </a:ext>
            </a:extLst>
          </p:cNvPr>
          <p:cNvSpPr txBox="1"/>
          <p:nvPr/>
        </p:nvSpPr>
        <p:spPr>
          <a:xfrm>
            <a:off x="4371975" y="-25827"/>
            <a:ext cx="3124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Results</a:t>
            </a:r>
            <a:endParaRPr lang="de-DE" sz="6600" dirty="0">
              <a:solidFill>
                <a:schemeClr val="bg1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CC35C4-A93A-F1B4-C08B-CEC5CF6B2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90" y="1998136"/>
            <a:ext cx="1543471" cy="135825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B58AC1A-A53B-1C54-3B92-5107EEA46BC0}"/>
              </a:ext>
            </a:extLst>
          </p:cNvPr>
          <p:cNvSpPr txBox="1"/>
          <p:nvPr/>
        </p:nvSpPr>
        <p:spPr>
          <a:xfrm>
            <a:off x="1003727" y="1082169"/>
            <a:ext cx="290619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dirty="0">
                <a:solidFill>
                  <a:schemeClr val="bg1"/>
                </a:solidFill>
              </a:rPr>
              <a:t>Disclaimer!</a:t>
            </a:r>
          </a:p>
        </p:txBody>
      </p:sp>
    </p:spTree>
    <p:extLst>
      <p:ext uri="{BB962C8B-B14F-4D97-AF65-F5344CB8AC3E}">
        <p14:creationId xmlns:p14="http://schemas.microsoft.com/office/powerpoint/2010/main" val="50758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8164_TF33968143" id="{B2C053B0-44C5-4BD1-8FB3-CE00C253DAAB}" vid="{BED10BCA-4A9B-46FA-9E07-6200D69C95F1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1B41D-C4DE-41D5-B883-BFE1CC1FFE9C}">
  <ds:schemaRefs>
    <ds:schemaRef ds:uri="6dc4bcd6-49db-4c07-9060-8acfc67cef9f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fb0879af-3eba-417a-a55a-ffe6dcd6ca77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{03837DBF-E2F7-4DF0-9574-1EAEA84214EB}tf33968143_win32</Template>
  <TotalTime>0</TotalTime>
  <Words>997</Words>
  <Application>Microsoft Office PowerPoint</Application>
  <PresentationFormat>Breitbild</PresentationFormat>
  <Paragraphs>195</Paragraphs>
  <Slides>31</Slides>
  <Notes>31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Arial</vt:lpstr>
      <vt:lpstr>Baguet Script</vt:lpstr>
      <vt:lpstr>Book Antiqua</vt:lpstr>
      <vt:lpstr>Calibri</vt:lpstr>
      <vt:lpstr>Franklin Gothic Book</vt:lpstr>
      <vt:lpstr>Merriweather Web</vt:lpstr>
      <vt:lpstr>Palace Script MT</vt:lpstr>
      <vt:lpstr>Roboto</vt:lpstr>
      <vt:lpstr>Source Sans Pro Web</vt:lpstr>
      <vt:lpstr>Wingdings</vt:lpstr>
      <vt:lpstr>Office-Design</vt:lpstr>
      <vt:lpstr>Presentation of AIR POLLUTION on FRANKFURTER ALLEE In Berlin</vt:lpstr>
      <vt:lpstr>Overview of active measuring stations</vt:lpstr>
      <vt:lpstr>Station #174 Frankfurter Allee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listening!  Any questions?</vt:lpstr>
      <vt:lpstr>droped: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on FRANKFURTER ALLEE</dc:title>
  <dc:creator>Benjamin Borrmann</dc:creator>
  <cp:lastModifiedBy>Benjamin Borrmann</cp:lastModifiedBy>
  <cp:revision>7</cp:revision>
  <cp:lastPrinted>2023-03-24T11:01:53Z</cp:lastPrinted>
  <dcterms:created xsi:type="dcterms:W3CDTF">2023-03-22T16:36:37Z</dcterms:created>
  <dcterms:modified xsi:type="dcterms:W3CDTF">2023-03-24T14:43:53Z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